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753600" cy="7315200"/>
  <p:notesSz cx="6858000" cy="9144000"/>
  <p:embeddedFontLst>
    <p:embeddedFont>
      <p:font typeface="Glacial Indifference" panose="020B0604020202020204" charset="0"/>
      <p:regular r:id="rId12"/>
    </p:embeddedFont>
    <p:embeddedFont>
      <p:font typeface="League Gothic" panose="020B0604020202020204" charset="0"/>
      <p:regular r:id="rId13"/>
    </p:embeddedFont>
    <p:embeddedFont>
      <p:font typeface="Montserrat" panose="00000500000000000000" pitchFamily="2" charset="0"/>
      <p:regular r:id="rId14"/>
      <p:bold r:id="rId15"/>
      <p:italic r:id="rId16"/>
      <p:boldItalic r:id="rId17"/>
    </p:embeddedFont>
    <p:embeddedFont>
      <p:font typeface="Montserrat Bold" panose="00000800000000000000" charset="0"/>
      <p:regular r:id="rId18"/>
      <p:bold r:id="rId19"/>
    </p:embeddedFont>
    <p:embeddedFont>
      <p:font typeface="Poppins Bold" panose="020B060402020202020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40" autoAdjust="0"/>
    <p:restoredTop sz="60517" autoAdjust="0"/>
  </p:normalViewPr>
  <p:slideViewPr>
    <p:cSldViewPr>
      <p:cViewPr varScale="1">
        <p:scale>
          <a:sx n="97" d="100"/>
          <a:sy n="97" d="100"/>
        </p:scale>
        <p:origin x="785" y="6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C34B9-3E00-4A80-882C-3432D2310353}" type="datetimeFigureOut">
              <a:rPr lang="en-US" smtClean="0"/>
              <a:t>1/26/2025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1ADCBB-BAF8-4BB8-97B6-37DA18E10310}" type="slidenum">
              <a:rPr lang="en-US" smtClean="0"/>
              <a:t>‹#›</a:t>
            </a:fld>
            <a:endParaRPr lang="en-US"/>
          </a:p>
        </p:txBody>
      </p:sp>
    </p:spTree>
    <p:extLst>
      <p:ext uri="{BB962C8B-B14F-4D97-AF65-F5344CB8AC3E}">
        <p14:creationId xmlns:p14="http://schemas.microsoft.com/office/powerpoint/2010/main" val="3927496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this is Aswin Kumar. Unfortunately, I couldn’t be there in person today, so I’ve recorded this video to share my part of the presentation with you.</a:t>
            </a:r>
          </a:p>
          <a:p>
            <a:r>
              <a:rPr lang="en-US" dirty="0"/>
              <a:t>Now, let me walk you through the findings from Questions 2 and 3 of our project, focusing on what drives Instagram engagement."</a:t>
            </a:r>
          </a:p>
          <a:p>
            <a:endParaRPr lang="en-US" dirty="0"/>
          </a:p>
          <a:p>
            <a:r>
              <a:rPr lang="en-US" dirty="0"/>
              <a:t>"For Question 2, we introduced four new variables: the number of question marks, exclamation marks, engagement keywords like 'comment' or 'share,' and emojis. These helped us understand how captions impact engagement.</a:t>
            </a:r>
          </a:p>
          <a:p>
            <a:r>
              <a:rPr lang="en-US" dirty="0"/>
              <a:t>Using keywords increased 119 Likes per post, and question marks encouraged more interaction, boosting likes and comments. These updates slightly improved our model’s accuracy, with the R-squared for likes increasing from 0.438 to 0.439 and for comments from 0.070 to 0.081."</a:t>
            </a:r>
          </a:p>
          <a:p>
            <a:endParaRPr lang="en-US" dirty="0"/>
          </a:p>
        </p:txBody>
      </p:sp>
      <p:sp>
        <p:nvSpPr>
          <p:cNvPr id="4" name="Slide Number Placeholder 3"/>
          <p:cNvSpPr>
            <a:spLocks noGrp="1"/>
          </p:cNvSpPr>
          <p:nvPr>
            <p:ph type="sldNum" sz="quarter" idx="5"/>
          </p:nvPr>
        </p:nvSpPr>
        <p:spPr/>
        <p:txBody>
          <a:bodyPr/>
          <a:lstStyle/>
          <a:p>
            <a:fld id="{2D1ADCBB-BAF8-4BB8-97B6-37DA18E10310}" type="slidenum">
              <a:rPr lang="en-US" smtClean="0"/>
              <a:t>4</a:t>
            </a:fld>
            <a:endParaRPr lang="en-US"/>
          </a:p>
        </p:txBody>
      </p:sp>
    </p:spTree>
    <p:extLst>
      <p:ext uri="{BB962C8B-B14F-4D97-AF65-F5344CB8AC3E}">
        <p14:creationId xmlns:p14="http://schemas.microsoft.com/office/powerpoint/2010/main" val="384651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Question 3, we analyzed whether posting on weekends affects engagement. To do this, we added a variable called '</a:t>
            </a:r>
            <a:r>
              <a:rPr lang="en-US" dirty="0" err="1"/>
              <a:t>Is_Weekend</a:t>
            </a:r>
            <a:r>
              <a:rPr lang="en-US" dirty="0"/>
              <a:t>.'</a:t>
            </a:r>
          </a:p>
          <a:p>
            <a:r>
              <a:rPr lang="en-US" dirty="0"/>
              <a:t>We found that posts on weekends receive less interaction overall, with 204 fewer likes and 19 fewer comments on average compared to weekday posts. This shows that user activity tends to drop during weekends, which impacts engagement.</a:t>
            </a:r>
          </a:p>
          <a:p>
            <a:r>
              <a:rPr lang="en-US" dirty="0"/>
              <a:t>From this, we recommend focusing on posting during weekdays to get better results."</a:t>
            </a:r>
          </a:p>
          <a:p>
            <a:endParaRPr lang="en-US" dirty="0"/>
          </a:p>
        </p:txBody>
      </p:sp>
      <p:sp>
        <p:nvSpPr>
          <p:cNvPr id="4" name="Slide Number Placeholder 3"/>
          <p:cNvSpPr>
            <a:spLocks noGrp="1"/>
          </p:cNvSpPr>
          <p:nvPr>
            <p:ph type="sldNum" sz="quarter" idx="5"/>
          </p:nvPr>
        </p:nvSpPr>
        <p:spPr/>
        <p:txBody>
          <a:bodyPr/>
          <a:lstStyle/>
          <a:p>
            <a:fld id="{2D1ADCBB-BAF8-4BB8-97B6-37DA18E10310}" type="slidenum">
              <a:rPr lang="en-US" smtClean="0"/>
              <a:t>5</a:t>
            </a:fld>
            <a:endParaRPr lang="en-US"/>
          </a:p>
        </p:txBody>
      </p:sp>
    </p:spTree>
    <p:extLst>
      <p:ext uri="{BB962C8B-B14F-4D97-AF65-F5344CB8AC3E}">
        <p14:creationId xmlns:p14="http://schemas.microsoft.com/office/powerpoint/2010/main" val="1408916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6.svg"/><Relationship Id="rId5" Type="http://schemas.openxmlformats.org/officeDocument/2006/relationships/image" Target="../media/image14.sv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1.png"/><Relationship Id="rId7" Type="http://schemas.openxmlformats.org/officeDocument/2006/relationships/image" Target="../media/image17.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10.png"/><Relationship Id="rId5" Type="http://schemas.openxmlformats.org/officeDocument/2006/relationships/image" Target="../media/image23.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27.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10.png"/><Relationship Id="rId5" Type="http://schemas.openxmlformats.org/officeDocument/2006/relationships/image" Target="../media/image25.pn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svg"/><Relationship Id="rId3" Type="http://schemas.openxmlformats.org/officeDocument/2006/relationships/image" Target="../media/image16.svg"/><Relationship Id="rId21" Type="http://schemas.openxmlformats.org/officeDocument/2006/relationships/image" Target="../media/image46.png"/><Relationship Id="rId7" Type="http://schemas.openxmlformats.org/officeDocument/2006/relationships/image" Target="../media/image32.sv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15.png"/><Relationship Id="rId16" Type="http://schemas.openxmlformats.org/officeDocument/2006/relationships/image" Target="../media/image41.sv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svg"/><Relationship Id="rId5" Type="http://schemas.openxmlformats.org/officeDocument/2006/relationships/image" Target="../media/image30.sv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16.svg"/><Relationship Id="rId7" Type="http://schemas.openxmlformats.org/officeDocument/2006/relationships/image" Target="../media/image5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svg"/><Relationship Id="rId7" Type="http://schemas.openxmlformats.org/officeDocument/2006/relationships/image" Target="../media/image59.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svg"/><Relationship Id="rId10" Type="http://schemas.openxmlformats.org/officeDocument/2006/relationships/image" Target="../media/image60.jpeg"/><Relationship Id="rId4" Type="http://schemas.openxmlformats.org/officeDocument/2006/relationships/image" Target="../media/image56.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16.svg"/><Relationship Id="rId7" Type="http://schemas.openxmlformats.org/officeDocument/2006/relationships/image" Target="../media/image6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57.sv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402" y="-1"/>
            <a:ext cx="5013773" cy="7315201"/>
          </a:xfrm>
          <a:custGeom>
            <a:avLst/>
            <a:gdLst/>
            <a:ahLst/>
            <a:cxnLst/>
            <a:rect l="l" t="t" r="r" b="b"/>
            <a:pathLst>
              <a:path w="8538652" h="8549338">
                <a:moveTo>
                  <a:pt x="0" y="0"/>
                </a:moveTo>
                <a:lnTo>
                  <a:pt x="8538652" y="0"/>
                </a:lnTo>
                <a:lnTo>
                  <a:pt x="8538652" y="8549338"/>
                </a:lnTo>
                <a:lnTo>
                  <a:pt x="0" y="854933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52755" y="-1"/>
            <a:ext cx="5039248" cy="7315201"/>
          </a:xfrm>
          <a:custGeom>
            <a:avLst/>
            <a:gdLst/>
            <a:ahLst/>
            <a:cxnLst/>
            <a:rect l="l" t="t" r="r" b="b"/>
            <a:pathLst>
              <a:path w="8538652" h="8549338">
                <a:moveTo>
                  <a:pt x="0" y="0"/>
                </a:moveTo>
                <a:lnTo>
                  <a:pt x="8538652" y="0"/>
                </a:lnTo>
                <a:lnTo>
                  <a:pt x="8538652" y="8549338"/>
                </a:lnTo>
                <a:lnTo>
                  <a:pt x="0" y="854933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1520" y="2824985"/>
            <a:ext cx="4283374" cy="2404044"/>
          </a:xfrm>
          <a:custGeom>
            <a:avLst/>
            <a:gdLst/>
            <a:ahLst/>
            <a:cxnLst/>
            <a:rect l="l" t="t" r="r" b="b"/>
            <a:pathLst>
              <a:path w="4283374" h="2404044">
                <a:moveTo>
                  <a:pt x="0" y="0"/>
                </a:moveTo>
                <a:lnTo>
                  <a:pt x="4283374" y="0"/>
                </a:lnTo>
                <a:lnTo>
                  <a:pt x="4283374" y="2404044"/>
                </a:lnTo>
                <a:lnTo>
                  <a:pt x="0" y="2404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454792" y="6117963"/>
            <a:ext cx="836830" cy="801265"/>
          </a:xfrm>
          <a:custGeom>
            <a:avLst/>
            <a:gdLst/>
            <a:ahLst/>
            <a:cxnLst/>
            <a:rect l="l" t="t" r="r" b="b"/>
            <a:pathLst>
              <a:path w="836830" h="801265">
                <a:moveTo>
                  <a:pt x="0" y="0"/>
                </a:moveTo>
                <a:lnTo>
                  <a:pt x="836830" y="0"/>
                </a:lnTo>
                <a:lnTo>
                  <a:pt x="836830" y="801265"/>
                </a:lnTo>
                <a:lnTo>
                  <a:pt x="0" y="8012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974856" y="4614997"/>
            <a:ext cx="340545" cy="344676"/>
          </a:xfrm>
          <a:custGeom>
            <a:avLst/>
            <a:gdLst/>
            <a:ahLst/>
            <a:cxnLst/>
            <a:rect l="l" t="t" r="r" b="b"/>
            <a:pathLst>
              <a:path w="340545" h="344676">
                <a:moveTo>
                  <a:pt x="0" y="0"/>
                </a:moveTo>
                <a:lnTo>
                  <a:pt x="340545" y="0"/>
                </a:lnTo>
                <a:lnTo>
                  <a:pt x="340545" y="344676"/>
                </a:lnTo>
                <a:lnTo>
                  <a:pt x="0" y="344676"/>
                </a:lnTo>
                <a:lnTo>
                  <a:pt x="0" y="0"/>
                </a:lnTo>
                <a:close/>
              </a:path>
            </a:pathLst>
          </a:custGeom>
          <a:blipFill>
            <a:blip r:embed="rId8">
              <a:extLst>
                <a:ext uri="{96DAC541-7B7A-43D3-8B79-37D633B846F1}">
                  <asvg:svgBlip xmlns:asvg="http://schemas.microsoft.com/office/drawing/2016/SVG/main" r:embed="rId9"/>
                </a:ext>
              </a:extLst>
            </a:blip>
            <a:stretch>
              <a:fillRect l="-122527" b="-112440"/>
            </a:stretch>
          </a:blipFill>
        </p:spPr>
        <p:txBody>
          <a:bodyPr/>
          <a:lstStyle/>
          <a:p>
            <a:endParaRPr lang="en-US"/>
          </a:p>
        </p:txBody>
      </p:sp>
      <p:grpSp>
        <p:nvGrpSpPr>
          <p:cNvPr id="7" name="Group 7"/>
          <p:cNvGrpSpPr>
            <a:grpSpLocks noChangeAspect="1"/>
          </p:cNvGrpSpPr>
          <p:nvPr/>
        </p:nvGrpSpPr>
        <p:grpSpPr>
          <a:xfrm rot="1483715">
            <a:off x="7385092" y="2653082"/>
            <a:ext cx="1337220" cy="2645920"/>
            <a:chOff x="0" y="0"/>
            <a:chExt cx="2620010" cy="5184140"/>
          </a:xfrm>
        </p:grpSpPr>
        <p:sp>
          <p:nvSpPr>
            <p:cNvPr id="8" name="Freeform 8"/>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9" name="Freeform 9"/>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12628" r="-112628"/>
              </a:stretch>
            </a:blipFill>
          </p:spPr>
          <p:txBody>
            <a:bodyPr/>
            <a:lstStyle/>
            <a:p>
              <a:endParaRPr lang="en-US"/>
            </a:p>
          </p:txBody>
        </p:sp>
        <p:sp>
          <p:nvSpPr>
            <p:cNvPr id="10" name="Freeform 10"/>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US"/>
            </a:p>
          </p:txBody>
        </p:sp>
        <p:sp>
          <p:nvSpPr>
            <p:cNvPr id="11" name="Freeform 11"/>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US"/>
            </a:p>
          </p:txBody>
        </p:sp>
        <p:sp>
          <p:nvSpPr>
            <p:cNvPr id="12" name="Freeform 12"/>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US"/>
            </a:p>
          </p:txBody>
        </p:sp>
        <p:sp>
          <p:nvSpPr>
            <p:cNvPr id="13" name="Freeform 13"/>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US"/>
            </a:p>
          </p:txBody>
        </p:sp>
        <p:sp>
          <p:nvSpPr>
            <p:cNvPr id="14" name="Freeform 14"/>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US"/>
            </a:p>
          </p:txBody>
        </p:sp>
        <p:sp>
          <p:nvSpPr>
            <p:cNvPr id="15" name="Freeform 15"/>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US"/>
            </a:p>
          </p:txBody>
        </p:sp>
        <p:sp>
          <p:nvSpPr>
            <p:cNvPr id="16" name="Freeform 16"/>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US"/>
            </a:p>
          </p:txBody>
        </p:sp>
      </p:grpSp>
      <p:sp>
        <p:nvSpPr>
          <p:cNvPr id="17" name="Freeform 17"/>
          <p:cNvSpPr/>
          <p:nvPr/>
        </p:nvSpPr>
        <p:spPr>
          <a:xfrm>
            <a:off x="3919826" y="6199220"/>
            <a:ext cx="1095068" cy="720007"/>
          </a:xfrm>
          <a:custGeom>
            <a:avLst/>
            <a:gdLst/>
            <a:ahLst/>
            <a:cxnLst/>
            <a:rect l="l" t="t" r="r" b="b"/>
            <a:pathLst>
              <a:path w="1095068" h="720007">
                <a:moveTo>
                  <a:pt x="0" y="0"/>
                </a:moveTo>
                <a:lnTo>
                  <a:pt x="1095068" y="0"/>
                </a:lnTo>
                <a:lnTo>
                  <a:pt x="1095068" y="720008"/>
                </a:lnTo>
                <a:lnTo>
                  <a:pt x="0" y="7200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0" y="5921760"/>
            <a:ext cx="997467" cy="997467"/>
          </a:xfrm>
          <a:custGeom>
            <a:avLst/>
            <a:gdLst/>
            <a:ahLst/>
            <a:cxnLst/>
            <a:rect l="l" t="t" r="r" b="b"/>
            <a:pathLst>
              <a:path w="997467" h="997467">
                <a:moveTo>
                  <a:pt x="0" y="0"/>
                </a:moveTo>
                <a:lnTo>
                  <a:pt x="997467" y="0"/>
                </a:lnTo>
                <a:lnTo>
                  <a:pt x="997467" y="997468"/>
                </a:lnTo>
                <a:lnTo>
                  <a:pt x="0" y="997468"/>
                </a:lnTo>
                <a:lnTo>
                  <a:pt x="0" y="0"/>
                </a:lnTo>
                <a:close/>
              </a:path>
            </a:pathLst>
          </a:custGeom>
          <a:blipFill>
            <a:blip r:embed="rId13"/>
            <a:stretch>
              <a:fillRect/>
            </a:stretch>
          </a:blipFill>
        </p:spPr>
        <p:txBody>
          <a:bodyPr/>
          <a:lstStyle/>
          <a:p>
            <a:endParaRPr lang="en-US"/>
          </a:p>
        </p:txBody>
      </p:sp>
      <p:sp>
        <p:nvSpPr>
          <p:cNvPr id="19" name="TextBox 19"/>
          <p:cNvSpPr txBox="1"/>
          <p:nvPr/>
        </p:nvSpPr>
        <p:spPr>
          <a:xfrm>
            <a:off x="731520" y="1190682"/>
            <a:ext cx="8566748" cy="995682"/>
          </a:xfrm>
          <a:prstGeom prst="rect">
            <a:avLst/>
          </a:prstGeom>
        </p:spPr>
        <p:txBody>
          <a:bodyPr lIns="0" tIns="0" rIns="0" bIns="0" rtlCol="0" anchor="t">
            <a:spAutoFit/>
          </a:bodyPr>
          <a:lstStyle/>
          <a:p>
            <a:pPr algn="l">
              <a:lnSpc>
                <a:spcPts val="8119"/>
              </a:lnSpc>
            </a:pPr>
            <a:r>
              <a:rPr lang="en-US" sz="5799">
                <a:solidFill>
                  <a:srgbClr val="FAFAFA"/>
                </a:solidFill>
                <a:latin typeface="League Gothic"/>
                <a:ea typeface="League Gothic"/>
                <a:cs typeface="League Gothic"/>
                <a:sym typeface="League Gothic"/>
              </a:rPr>
              <a:t>INSTAGRAM USER ENGAGEMENT ANALYSIS</a:t>
            </a:r>
          </a:p>
        </p:txBody>
      </p:sp>
      <p:sp>
        <p:nvSpPr>
          <p:cNvPr id="20" name="TextBox 20"/>
          <p:cNvSpPr txBox="1"/>
          <p:nvPr/>
        </p:nvSpPr>
        <p:spPr>
          <a:xfrm>
            <a:off x="2962575" y="141293"/>
            <a:ext cx="4559563" cy="323527"/>
          </a:xfrm>
          <a:prstGeom prst="rect">
            <a:avLst/>
          </a:prstGeom>
        </p:spPr>
        <p:txBody>
          <a:bodyPr lIns="0" tIns="0" rIns="0" bIns="0" rtlCol="0" anchor="t">
            <a:spAutoFit/>
          </a:bodyPr>
          <a:lstStyle/>
          <a:p>
            <a:pPr algn="l">
              <a:lnSpc>
                <a:spcPts val="2642"/>
              </a:lnSpc>
            </a:pPr>
            <a:r>
              <a:rPr lang="en-US" sz="1887" b="1">
                <a:solidFill>
                  <a:srgbClr val="FAFAFA"/>
                </a:solidFill>
                <a:latin typeface="Montserrat Bold"/>
                <a:ea typeface="Montserrat Bold"/>
                <a:cs typeface="Montserrat Bold"/>
                <a:sym typeface="Montserrat Bold"/>
              </a:rPr>
              <a:t>MKT-568 - MARKETING ANALYTICS</a:t>
            </a:r>
          </a:p>
        </p:txBody>
      </p:sp>
      <p:sp>
        <p:nvSpPr>
          <p:cNvPr id="21" name="TextBox 21"/>
          <p:cNvSpPr txBox="1"/>
          <p:nvPr/>
        </p:nvSpPr>
        <p:spPr>
          <a:xfrm>
            <a:off x="731520" y="843796"/>
            <a:ext cx="3188306" cy="347022"/>
          </a:xfrm>
          <a:prstGeom prst="rect">
            <a:avLst/>
          </a:prstGeom>
        </p:spPr>
        <p:txBody>
          <a:bodyPr wrap="square" lIns="0" tIns="0" rIns="0" bIns="0" rtlCol="0" anchor="t">
            <a:spAutoFit/>
          </a:bodyPr>
          <a:lstStyle/>
          <a:p>
            <a:pPr algn="ctr">
              <a:lnSpc>
                <a:spcPts val="2922"/>
              </a:lnSpc>
              <a:spcBef>
                <a:spcPct val="0"/>
              </a:spcBef>
            </a:pPr>
            <a:r>
              <a:rPr lang="en-US" sz="2087" dirty="0">
                <a:solidFill>
                  <a:srgbClr val="FAFAFA"/>
                </a:solidFill>
                <a:latin typeface="Montserrat"/>
                <a:ea typeface="Montserrat"/>
                <a:cs typeface="Montserrat"/>
                <a:sym typeface="Montserrat"/>
              </a:rPr>
              <a:t>GROUP 10 PRESENTS</a:t>
            </a:r>
          </a:p>
        </p:txBody>
      </p:sp>
      <p:grpSp>
        <p:nvGrpSpPr>
          <p:cNvPr id="22" name="Group 22"/>
          <p:cNvGrpSpPr/>
          <p:nvPr/>
        </p:nvGrpSpPr>
        <p:grpSpPr>
          <a:xfrm>
            <a:off x="6019800" y="5433317"/>
            <a:ext cx="3703151" cy="1740589"/>
            <a:chOff x="0" y="-102870"/>
            <a:chExt cx="4584265" cy="2171231"/>
          </a:xfrm>
        </p:grpSpPr>
        <p:grpSp>
          <p:nvGrpSpPr>
            <p:cNvPr id="23" name="Group 23"/>
            <p:cNvGrpSpPr/>
            <p:nvPr/>
          </p:nvGrpSpPr>
          <p:grpSpPr>
            <a:xfrm>
              <a:off x="0" y="-102870"/>
              <a:ext cx="4584265" cy="2171231"/>
              <a:chOff x="0" y="-28575"/>
              <a:chExt cx="1273407" cy="603120"/>
            </a:xfrm>
          </p:grpSpPr>
          <p:sp>
            <p:nvSpPr>
              <p:cNvPr id="24" name="Freeform 24"/>
              <p:cNvSpPr/>
              <p:nvPr/>
            </p:nvSpPr>
            <p:spPr>
              <a:xfrm>
                <a:off x="0" y="0"/>
                <a:ext cx="1273407" cy="574545"/>
              </a:xfrm>
              <a:custGeom>
                <a:avLst/>
                <a:gdLst/>
                <a:ahLst/>
                <a:cxnLst/>
                <a:rect l="l" t="t" r="r" b="b"/>
                <a:pathLst>
                  <a:path w="1273407" h="473446">
                    <a:moveTo>
                      <a:pt x="0" y="0"/>
                    </a:moveTo>
                    <a:lnTo>
                      <a:pt x="1273407" y="0"/>
                    </a:lnTo>
                    <a:lnTo>
                      <a:pt x="1273407" y="473446"/>
                    </a:lnTo>
                    <a:lnTo>
                      <a:pt x="0" y="473446"/>
                    </a:lnTo>
                    <a:close/>
                  </a:path>
                </a:pathLst>
              </a:custGeom>
              <a:solidFill>
                <a:srgbClr val="6B59CD"/>
              </a:solidFill>
            </p:spPr>
            <p:txBody>
              <a:bodyPr/>
              <a:lstStyle/>
              <a:p>
                <a:endParaRPr lang="en-US"/>
              </a:p>
            </p:txBody>
          </p:sp>
          <p:sp>
            <p:nvSpPr>
              <p:cNvPr id="25" name="TextBox 25"/>
              <p:cNvSpPr txBox="1"/>
              <p:nvPr/>
            </p:nvSpPr>
            <p:spPr>
              <a:xfrm>
                <a:off x="0" y="-28575"/>
                <a:ext cx="1273407" cy="502021"/>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52697" y="134902"/>
              <a:ext cx="4368694" cy="1400554"/>
            </a:xfrm>
            <a:prstGeom prst="rect">
              <a:avLst/>
            </a:prstGeom>
          </p:spPr>
          <p:txBody>
            <a:bodyPr wrap="square" lIns="0" tIns="0" rIns="0" bIns="0" rtlCol="0" anchor="t">
              <a:spAutoFit/>
            </a:bodyPr>
            <a:lstStyle/>
            <a:p>
              <a:pPr algn="ctr">
                <a:lnSpc>
                  <a:spcPts val="2782"/>
                </a:lnSpc>
              </a:pPr>
              <a:r>
                <a:rPr lang="en-US" sz="1987" dirty="0">
                  <a:solidFill>
                    <a:srgbClr val="FFFFFF"/>
                  </a:solidFill>
                  <a:latin typeface="Montserrat"/>
                  <a:ea typeface="Montserrat"/>
                  <a:cs typeface="Montserrat"/>
                  <a:sym typeface="Montserrat"/>
                </a:rPr>
                <a:t>ASWIN BISATI</a:t>
              </a:r>
            </a:p>
            <a:p>
              <a:pPr algn="ctr">
                <a:lnSpc>
                  <a:spcPts val="2782"/>
                </a:lnSpc>
              </a:pPr>
              <a:r>
                <a:rPr lang="en-US" sz="1987" dirty="0">
                  <a:solidFill>
                    <a:srgbClr val="FFFFFF"/>
                  </a:solidFill>
                  <a:latin typeface="Montserrat"/>
                  <a:ea typeface="Montserrat"/>
                  <a:cs typeface="Montserrat"/>
                  <a:sym typeface="Montserrat"/>
                </a:rPr>
                <a:t>SUMA TIRUKKOVALLURI</a:t>
              </a:r>
            </a:p>
            <a:p>
              <a:pPr algn="ctr">
                <a:lnSpc>
                  <a:spcPts val="2782"/>
                </a:lnSpc>
                <a:spcBef>
                  <a:spcPct val="0"/>
                </a:spcBef>
              </a:pPr>
              <a:r>
                <a:rPr lang="en-US" sz="1987" dirty="0">
                  <a:solidFill>
                    <a:srgbClr val="FFFFFF"/>
                  </a:solidFill>
                  <a:latin typeface="Montserrat"/>
                  <a:ea typeface="Montserrat"/>
                  <a:cs typeface="Montserrat"/>
                  <a:sym typeface="Montserrat"/>
                </a:rPr>
                <a:t>HITESH SANCHETI</a:t>
              </a:r>
            </a:p>
          </p:txBody>
        </p:sp>
      </p:grpSp>
    </p:spTree>
  </p:cSld>
  <p:clrMapOvr>
    <a:masterClrMapping/>
  </p:clrMapOvr>
  <mc:AlternateContent xmlns:mc="http://schemas.openxmlformats.org/markup-compatibility/2006" xmlns:p14="http://schemas.microsoft.com/office/powerpoint/2010/main">
    <mc:Choice Requires="p14">
      <p:transition spd="slow" p14:dur="2000" advTm="2667"/>
    </mc:Choice>
    <mc:Fallback xmlns="">
      <p:transition spd="slow" advTm="26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
            <a:ext cx="4876800" cy="7315201"/>
          </a:xfrm>
          <a:custGeom>
            <a:avLst/>
            <a:gdLst/>
            <a:ahLst/>
            <a:cxnLst/>
            <a:rect l="l" t="t" r="r" b="b"/>
            <a:pathLst>
              <a:path w="8538652" h="8549338">
                <a:moveTo>
                  <a:pt x="0" y="0"/>
                </a:moveTo>
                <a:lnTo>
                  <a:pt x="8538652" y="0"/>
                </a:lnTo>
                <a:lnTo>
                  <a:pt x="8538652" y="8549338"/>
                </a:lnTo>
                <a:lnTo>
                  <a:pt x="0" y="854933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3670" y="2564607"/>
            <a:ext cx="2616941" cy="2871814"/>
          </a:xfrm>
          <a:custGeom>
            <a:avLst/>
            <a:gdLst/>
            <a:ahLst/>
            <a:cxnLst/>
            <a:rect l="l" t="t" r="r" b="b"/>
            <a:pathLst>
              <a:path w="2616941" h="2871814">
                <a:moveTo>
                  <a:pt x="0" y="0"/>
                </a:moveTo>
                <a:lnTo>
                  <a:pt x="2616941" y="0"/>
                </a:lnTo>
                <a:lnTo>
                  <a:pt x="2616941" y="2871815"/>
                </a:lnTo>
                <a:lnTo>
                  <a:pt x="0" y="2871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413521" y="135782"/>
            <a:ext cx="5842577" cy="830580"/>
          </a:xfrm>
          <a:prstGeom prst="rect">
            <a:avLst/>
          </a:prstGeom>
        </p:spPr>
        <p:txBody>
          <a:bodyPr lIns="0" tIns="0" rIns="0" bIns="0" rtlCol="0" anchor="t">
            <a:spAutoFit/>
          </a:bodyPr>
          <a:lstStyle/>
          <a:p>
            <a:pPr algn="l">
              <a:lnSpc>
                <a:spcPts val="6720"/>
              </a:lnSpc>
            </a:pPr>
            <a:r>
              <a:rPr lang="en-US" sz="4800">
                <a:solidFill>
                  <a:srgbClr val="FAFAFA"/>
                </a:solidFill>
                <a:latin typeface="League Gothic"/>
                <a:ea typeface="League Gothic"/>
                <a:cs typeface="League Gothic"/>
                <a:sym typeface="League Gothic"/>
              </a:rPr>
              <a:t>INTRODUCTION</a:t>
            </a:r>
          </a:p>
        </p:txBody>
      </p:sp>
      <p:grpSp>
        <p:nvGrpSpPr>
          <p:cNvPr id="5" name="Group 5"/>
          <p:cNvGrpSpPr/>
          <p:nvPr/>
        </p:nvGrpSpPr>
        <p:grpSpPr>
          <a:xfrm>
            <a:off x="5204574" y="5342206"/>
            <a:ext cx="4366572" cy="1271560"/>
            <a:chOff x="0" y="0"/>
            <a:chExt cx="1617249" cy="470948"/>
          </a:xfrm>
        </p:grpSpPr>
        <p:sp>
          <p:nvSpPr>
            <p:cNvPr id="6" name="Freeform 6"/>
            <p:cNvSpPr/>
            <p:nvPr/>
          </p:nvSpPr>
          <p:spPr>
            <a:xfrm>
              <a:off x="0" y="0"/>
              <a:ext cx="1617249" cy="470948"/>
            </a:xfrm>
            <a:custGeom>
              <a:avLst/>
              <a:gdLst/>
              <a:ahLst/>
              <a:cxnLst/>
              <a:rect l="l" t="t" r="r" b="b"/>
              <a:pathLst>
                <a:path w="1617249" h="470948">
                  <a:moveTo>
                    <a:pt x="24822" y="0"/>
                  </a:moveTo>
                  <a:lnTo>
                    <a:pt x="1592427" y="0"/>
                  </a:lnTo>
                  <a:cubicBezTo>
                    <a:pt x="1599010" y="0"/>
                    <a:pt x="1605323" y="2615"/>
                    <a:pt x="1609978" y="7270"/>
                  </a:cubicBezTo>
                  <a:cubicBezTo>
                    <a:pt x="1614634" y="11925"/>
                    <a:pt x="1617249" y="18239"/>
                    <a:pt x="1617249" y="24822"/>
                  </a:cubicBezTo>
                  <a:lnTo>
                    <a:pt x="1617249" y="446126"/>
                  </a:lnTo>
                  <a:cubicBezTo>
                    <a:pt x="1617249" y="459835"/>
                    <a:pt x="1606135" y="470948"/>
                    <a:pt x="1592427" y="470948"/>
                  </a:cubicBezTo>
                  <a:lnTo>
                    <a:pt x="24822" y="470948"/>
                  </a:lnTo>
                  <a:cubicBezTo>
                    <a:pt x="11113" y="470948"/>
                    <a:pt x="0" y="459835"/>
                    <a:pt x="0" y="446126"/>
                  </a:cubicBezTo>
                  <a:lnTo>
                    <a:pt x="0" y="24822"/>
                  </a:lnTo>
                  <a:cubicBezTo>
                    <a:pt x="0" y="11113"/>
                    <a:pt x="11113" y="0"/>
                    <a:pt x="24822" y="0"/>
                  </a:cubicBezTo>
                  <a:close/>
                </a:path>
              </a:pathLst>
            </a:custGeom>
            <a:solidFill>
              <a:srgbClr val="FE705D"/>
            </a:solidFill>
          </p:spPr>
          <p:txBody>
            <a:bodyPr/>
            <a:lstStyle/>
            <a:p>
              <a:endParaRPr lang="en-US"/>
            </a:p>
          </p:txBody>
        </p:sp>
        <p:sp>
          <p:nvSpPr>
            <p:cNvPr id="7" name="TextBox 7"/>
            <p:cNvSpPr txBox="1"/>
            <p:nvPr/>
          </p:nvSpPr>
          <p:spPr>
            <a:xfrm>
              <a:off x="0" y="-28575"/>
              <a:ext cx="1617249" cy="499523"/>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7387859" y="182641"/>
            <a:ext cx="1217622" cy="1220673"/>
          </a:xfrm>
          <a:custGeom>
            <a:avLst/>
            <a:gdLst/>
            <a:ahLst/>
            <a:cxnLst/>
            <a:rect l="l" t="t" r="r" b="b"/>
            <a:pathLst>
              <a:path w="1217622" h="1220673">
                <a:moveTo>
                  <a:pt x="0" y="0"/>
                </a:moveTo>
                <a:lnTo>
                  <a:pt x="1217622" y="0"/>
                </a:lnTo>
                <a:lnTo>
                  <a:pt x="1217622" y="1220673"/>
                </a:lnTo>
                <a:lnTo>
                  <a:pt x="0" y="12206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413521" y="1403314"/>
            <a:ext cx="339759" cy="343881"/>
          </a:xfrm>
          <a:custGeom>
            <a:avLst/>
            <a:gdLst/>
            <a:ahLst/>
            <a:cxnLst/>
            <a:rect l="l" t="t" r="r" b="b"/>
            <a:pathLst>
              <a:path w="339759" h="343881">
                <a:moveTo>
                  <a:pt x="0" y="0"/>
                </a:moveTo>
                <a:lnTo>
                  <a:pt x="339759" y="0"/>
                </a:lnTo>
                <a:lnTo>
                  <a:pt x="339759" y="343881"/>
                </a:lnTo>
                <a:lnTo>
                  <a:pt x="0" y="343881"/>
                </a:lnTo>
                <a:lnTo>
                  <a:pt x="0" y="0"/>
                </a:lnTo>
                <a:close/>
              </a:path>
            </a:pathLst>
          </a:custGeom>
          <a:blipFill>
            <a:blip r:embed="rId8">
              <a:extLst>
                <a:ext uri="{96DAC541-7B7A-43D3-8B79-37D633B846F1}">
                  <asvg:svgBlip xmlns:asvg="http://schemas.microsoft.com/office/drawing/2016/SVG/main" r:embed="rId9"/>
                </a:ext>
              </a:extLst>
            </a:blip>
            <a:stretch>
              <a:fillRect l="-122527" b="-112440"/>
            </a:stretch>
          </a:blipFill>
        </p:spPr>
        <p:txBody>
          <a:bodyPr/>
          <a:lstStyle/>
          <a:p>
            <a:endParaRPr lang="en-US"/>
          </a:p>
        </p:txBody>
      </p:sp>
      <p:sp>
        <p:nvSpPr>
          <p:cNvPr id="10" name="Freeform 10"/>
          <p:cNvSpPr/>
          <p:nvPr/>
        </p:nvSpPr>
        <p:spPr>
          <a:xfrm>
            <a:off x="772073" y="5264481"/>
            <a:ext cx="339759" cy="343881"/>
          </a:xfrm>
          <a:custGeom>
            <a:avLst/>
            <a:gdLst/>
            <a:ahLst/>
            <a:cxnLst/>
            <a:rect l="l" t="t" r="r" b="b"/>
            <a:pathLst>
              <a:path w="339759" h="343881">
                <a:moveTo>
                  <a:pt x="0" y="0"/>
                </a:moveTo>
                <a:lnTo>
                  <a:pt x="339759" y="0"/>
                </a:lnTo>
                <a:lnTo>
                  <a:pt x="339759" y="343881"/>
                </a:lnTo>
                <a:lnTo>
                  <a:pt x="0" y="343881"/>
                </a:lnTo>
                <a:lnTo>
                  <a:pt x="0" y="0"/>
                </a:lnTo>
                <a:close/>
              </a:path>
            </a:pathLst>
          </a:custGeom>
          <a:blipFill>
            <a:blip r:embed="rId8">
              <a:extLst>
                <a:ext uri="{96DAC541-7B7A-43D3-8B79-37D633B846F1}">
                  <asvg:svgBlip xmlns:asvg="http://schemas.microsoft.com/office/drawing/2016/SVG/main" r:embed="rId9"/>
                </a:ext>
              </a:extLst>
            </a:blip>
            <a:stretch>
              <a:fillRect l="-122527" b="-112440"/>
            </a:stretch>
          </a:blipFill>
        </p:spPr>
        <p:txBody>
          <a:bodyPr/>
          <a:lstStyle/>
          <a:p>
            <a:endParaRPr lang="en-US"/>
          </a:p>
        </p:txBody>
      </p:sp>
      <p:sp>
        <p:nvSpPr>
          <p:cNvPr id="11" name="Freeform 11"/>
          <p:cNvSpPr/>
          <p:nvPr/>
        </p:nvSpPr>
        <p:spPr>
          <a:xfrm rot="-766962">
            <a:off x="8816401" y="193153"/>
            <a:ext cx="857037" cy="820613"/>
          </a:xfrm>
          <a:custGeom>
            <a:avLst/>
            <a:gdLst/>
            <a:ahLst/>
            <a:cxnLst/>
            <a:rect l="l" t="t" r="r" b="b"/>
            <a:pathLst>
              <a:path w="857037" h="820613">
                <a:moveTo>
                  <a:pt x="0" y="0"/>
                </a:moveTo>
                <a:lnTo>
                  <a:pt x="857037" y="0"/>
                </a:lnTo>
                <a:lnTo>
                  <a:pt x="857037" y="820613"/>
                </a:lnTo>
                <a:lnTo>
                  <a:pt x="0" y="8206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5"/>
          <p:cNvSpPr txBox="1"/>
          <p:nvPr/>
        </p:nvSpPr>
        <p:spPr>
          <a:xfrm>
            <a:off x="5377462" y="5570262"/>
            <a:ext cx="4020795" cy="800100"/>
          </a:xfrm>
          <a:prstGeom prst="rect">
            <a:avLst/>
          </a:prstGeom>
        </p:spPr>
        <p:txBody>
          <a:bodyPr lIns="0" tIns="0" rIns="0" bIns="0" rtlCol="0" anchor="t">
            <a:spAutoFit/>
          </a:bodyPr>
          <a:lstStyle/>
          <a:p>
            <a:pPr algn="just">
              <a:lnSpc>
                <a:spcPts val="2100"/>
              </a:lnSpc>
            </a:pPr>
            <a:r>
              <a:rPr lang="en-US" sz="1500">
                <a:solidFill>
                  <a:srgbClr val="FAFAFA"/>
                </a:solidFill>
                <a:latin typeface="Montserrat"/>
                <a:ea typeface="Montserrat"/>
                <a:cs typeface="Montserrat"/>
                <a:sym typeface="Montserrat"/>
              </a:rPr>
              <a:t>Analyze a dataset of 19,681 Instagram posts to determine factors influencing likes and comments</a:t>
            </a:r>
          </a:p>
        </p:txBody>
      </p:sp>
      <p:sp>
        <p:nvSpPr>
          <p:cNvPr id="16" name="TextBox 16"/>
          <p:cNvSpPr txBox="1"/>
          <p:nvPr/>
        </p:nvSpPr>
        <p:spPr>
          <a:xfrm>
            <a:off x="3093721" y="5978657"/>
            <a:ext cx="1722533" cy="209654"/>
          </a:xfrm>
          <a:prstGeom prst="rect">
            <a:avLst/>
          </a:prstGeom>
        </p:spPr>
        <p:txBody>
          <a:bodyPr lIns="0" tIns="0" rIns="0" bIns="0" rtlCol="0" anchor="t">
            <a:spAutoFit/>
          </a:bodyPr>
          <a:lstStyle/>
          <a:p>
            <a:pPr algn="r">
              <a:lnSpc>
                <a:spcPts val="1671"/>
              </a:lnSpc>
            </a:pPr>
            <a:r>
              <a:rPr lang="en-US" sz="1193">
                <a:solidFill>
                  <a:srgbClr val="000000"/>
                </a:solidFill>
                <a:latin typeface="Montserrat"/>
                <a:ea typeface="Montserrat"/>
                <a:cs typeface="Montserrat"/>
                <a:sym typeface="Montserrat"/>
              </a:rPr>
              <a:t>@reallygreatsite</a:t>
            </a:r>
          </a:p>
        </p:txBody>
      </p:sp>
      <p:grpSp>
        <p:nvGrpSpPr>
          <p:cNvPr id="17" name="Group 17"/>
          <p:cNvGrpSpPr/>
          <p:nvPr/>
        </p:nvGrpSpPr>
        <p:grpSpPr>
          <a:xfrm>
            <a:off x="4113539" y="4791359"/>
            <a:ext cx="1981375" cy="473123"/>
            <a:chOff x="0" y="0"/>
            <a:chExt cx="2641834" cy="630830"/>
          </a:xfrm>
        </p:grpSpPr>
        <p:grpSp>
          <p:nvGrpSpPr>
            <p:cNvPr id="18" name="Group 18"/>
            <p:cNvGrpSpPr/>
            <p:nvPr/>
          </p:nvGrpSpPr>
          <p:grpSpPr>
            <a:xfrm>
              <a:off x="0" y="0"/>
              <a:ext cx="2641834" cy="630830"/>
              <a:chOff x="0" y="0"/>
              <a:chExt cx="733843" cy="175231"/>
            </a:xfrm>
          </p:grpSpPr>
          <p:sp>
            <p:nvSpPr>
              <p:cNvPr id="19" name="Freeform 19"/>
              <p:cNvSpPr/>
              <p:nvPr/>
            </p:nvSpPr>
            <p:spPr>
              <a:xfrm>
                <a:off x="0" y="0"/>
                <a:ext cx="733843" cy="175231"/>
              </a:xfrm>
              <a:custGeom>
                <a:avLst/>
                <a:gdLst/>
                <a:ahLst/>
                <a:cxnLst/>
                <a:rect l="l" t="t" r="r" b="b"/>
                <a:pathLst>
                  <a:path w="733843" h="175231">
                    <a:moveTo>
                      <a:pt x="54703" y="0"/>
                    </a:moveTo>
                    <a:lnTo>
                      <a:pt x="679140" y="0"/>
                    </a:lnTo>
                    <a:cubicBezTo>
                      <a:pt x="709351" y="0"/>
                      <a:pt x="733843" y="24491"/>
                      <a:pt x="733843" y="54703"/>
                    </a:cubicBezTo>
                    <a:lnTo>
                      <a:pt x="733843" y="120528"/>
                    </a:lnTo>
                    <a:cubicBezTo>
                      <a:pt x="733843" y="150739"/>
                      <a:pt x="709351" y="175231"/>
                      <a:pt x="679140" y="175231"/>
                    </a:cubicBezTo>
                    <a:lnTo>
                      <a:pt x="54703" y="175231"/>
                    </a:lnTo>
                    <a:cubicBezTo>
                      <a:pt x="24491" y="175231"/>
                      <a:pt x="0" y="150739"/>
                      <a:pt x="0" y="120528"/>
                    </a:cubicBezTo>
                    <a:lnTo>
                      <a:pt x="0" y="54703"/>
                    </a:lnTo>
                    <a:cubicBezTo>
                      <a:pt x="0" y="24491"/>
                      <a:pt x="24491" y="0"/>
                      <a:pt x="54703" y="0"/>
                    </a:cubicBezTo>
                    <a:close/>
                  </a:path>
                </a:pathLst>
              </a:custGeom>
              <a:solidFill>
                <a:srgbClr val="00CC99"/>
              </a:solidFill>
            </p:spPr>
            <p:txBody>
              <a:bodyPr/>
              <a:lstStyle/>
              <a:p>
                <a:endParaRPr lang="en-US"/>
              </a:p>
            </p:txBody>
          </p:sp>
          <p:sp>
            <p:nvSpPr>
              <p:cNvPr id="20" name="TextBox 20"/>
              <p:cNvSpPr txBox="1"/>
              <p:nvPr/>
            </p:nvSpPr>
            <p:spPr>
              <a:xfrm>
                <a:off x="0" y="-28575"/>
                <a:ext cx="733843" cy="203806"/>
              </a:xfrm>
              <a:prstGeom prst="rect">
                <a:avLst/>
              </a:prstGeom>
            </p:spPr>
            <p:txBody>
              <a:bodyPr lIns="50800" tIns="50800" rIns="50800" bIns="50800" rtlCol="0" anchor="ctr"/>
              <a:lstStyle/>
              <a:p>
                <a:pPr algn="ctr">
                  <a:lnSpc>
                    <a:spcPts val="1960"/>
                  </a:lnSpc>
                </a:pPr>
                <a:endParaRPr/>
              </a:p>
            </p:txBody>
          </p:sp>
        </p:grpSp>
        <p:sp>
          <p:nvSpPr>
            <p:cNvPr id="21" name="TextBox 21"/>
            <p:cNvSpPr txBox="1"/>
            <p:nvPr/>
          </p:nvSpPr>
          <p:spPr>
            <a:xfrm>
              <a:off x="228459" y="87031"/>
              <a:ext cx="2309686" cy="418669"/>
            </a:xfrm>
            <a:prstGeom prst="rect">
              <a:avLst/>
            </a:prstGeom>
          </p:spPr>
          <p:txBody>
            <a:bodyPr lIns="0" tIns="0" rIns="0" bIns="0" rtlCol="0" anchor="t">
              <a:spAutoFit/>
            </a:bodyPr>
            <a:lstStyle/>
            <a:p>
              <a:pPr algn="ctr">
                <a:lnSpc>
                  <a:spcPts val="2642"/>
                </a:lnSpc>
              </a:pPr>
              <a:r>
                <a:rPr lang="en-US" sz="1887">
                  <a:solidFill>
                    <a:srgbClr val="000000"/>
                  </a:solidFill>
                  <a:latin typeface="Montserrat"/>
                  <a:ea typeface="Montserrat"/>
                  <a:cs typeface="Montserrat"/>
                  <a:sym typeface="Montserrat"/>
                </a:rPr>
                <a:t>OBJECTIVE</a:t>
              </a:r>
            </a:p>
          </p:txBody>
        </p:sp>
      </p:grpSp>
      <p:grpSp>
        <p:nvGrpSpPr>
          <p:cNvPr id="22" name="Group 22"/>
          <p:cNvGrpSpPr/>
          <p:nvPr/>
        </p:nvGrpSpPr>
        <p:grpSpPr>
          <a:xfrm>
            <a:off x="0" y="6925445"/>
            <a:ext cx="9753600" cy="389755"/>
            <a:chOff x="0" y="0"/>
            <a:chExt cx="4655372" cy="255503"/>
          </a:xfrm>
        </p:grpSpPr>
        <p:sp>
          <p:nvSpPr>
            <p:cNvPr id="23" name="Freeform 23"/>
            <p:cNvSpPr/>
            <p:nvPr/>
          </p:nvSpPr>
          <p:spPr>
            <a:xfrm>
              <a:off x="0" y="0"/>
              <a:ext cx="4655372" cy="255503"/>
            </a:xfrm>
            <a:custGeom>
              <a:avLst/>
              <a:gdLst/>
              <a:ahLst/>
              <a:cxnLst/>
              <a:rect l="l" t="t" r="r" b="b"/>
              <a:pathLst>
                <a:path w="4655372" h="255503">
                  <a:moveTo>
                    <a:pt x="0" y="0"/>
                  </a:moveTo>
                  <a:lnTo>
                    <a:pt x="4655372" y="0"/>
                  </a:lnTo>
                  <a:lnTo>
                    <a:pt x="4655372" y="255503"/>
                  </a:lnTo>
                  <a:lnTo>
                    <a:pt x="0" y="255503"/>
                  </a:lnTo>
                  <a:close/>
                </a:path>
              </a:pathLst>
            </a:custGeom>
            <a:solidFill>
              <a:srgbClr val="6B59CD"/>
            </a:solidFill>
          </p:spPr>
          <p:txBody>
            <a:bodyPr/>
            <a:lstStyle/>
            <a:p>
              <a:endParaRPr lang="en-US"/>
            </a:p>
          </p:txBody>
        </p:sp>
        <p:sp>
          <p:nvSpPr>
            <p:cNvPr id="24" name="TextBox 24"/>
            <p:cNvSpPr txBox="1"/>
            <p:nvPr/>
          </p:nvSpPr>
          <p:spPr>
            <a:xfrm>
              <a:off x="0" y="-28575"/>
              <a:ext cx="4655372" cy="284078"/>
            </a:xfrm>
            <a:prstGeom prst="rect">
              <a:avLst/>
            </a:prstGeom>
          </p:spPr>
          <p:txBody>
            <a:bodyPr lIns="50800" tIns="50800" rIns="50800" bIns="50800" rtlCol="0" anchor="ctr"/>
            <a:lstStyle/>
            <a:p>
              <a:pPr algn="ctr">
                <a:lnSpc>
                  <a:spcPts val="1960"/>
                </a:lnSpc>
              </a:pPr>
              <a:endParaRPr/>
            </a:p>
          </p:txBody>
        </p:sp>
      </p:grpSp>
      <p:grpSp>
        <p:nvGrpSpPr>
          <p:cNvPr id="26" name="Group 26"/>
          <p:cNvGrpSpPr/>
          <p:nvPr/>
        </p:nvGrpSpPr>
        <p:grpSpPr>
          <a:xfrm>
            <a:off x="1973612" y="1403314"/>
            <a:ext cx="2230414" cy="473123"/>
            <a:chOff x="0" y="0"/>
            <a:chExt cx="733843" cy="175231"/>
          </a:xfrm>
        </p:grpSpPr>
        <p:sp>
          <p:nvSpPr>
            <p:cNvPr id="27" name="Freeform 27"/>
            <p:cNvSpPr/>
            <p:nvPr/>
          </p:nvSpPr>
          <p:spPr>
            <a:xfrm>
              <a:off x="0" y="0"/>
              <a:ext cx="733843" cy="175231"/>
            </a:xfrm>
            <a:custGeom>
              <a:avLst/>
              <a:gdLst/>
              <a:ahLst/>
              <a:cxnLst/>
              <a:rect l="l" t="t" r="r" b="b"/>
              <a:pathLst>
                <a:path w="733843" h="175231">
                  <a:moveTo>
                    <a:pt x="54703" y="0"/>
                  </a:moveTo>
                  <a:lnTo>
                    <a:pt x="679140" y="0"/>
                  </a:lnTo>
                  <a:cubicBezTo>
                    <a:pt x="709351" y="0"/>
                    <a:pt x="733843" y="24491"/>
                    <a:pt x="733843" y="54703"/>
                  </a:cubicBezTo>
                  <a:lnTo>
                    <a:pt x="733843" y="120528"/>
                  </a:lnTo>
                  <a:cubicBezTo>
                    <a:pt x="733843" y="150739"/>
                    <a:pt x="709351" y="175231"/>
                    <a:pt x="679140" y="175231"/>
                  </a:cubicBezTo>
                  <a:lnTo>
                    <a:pt x="54703" y="175231"/>
                  </a:lnTo>
                  <a:cubicBezTo>
                    <a:pt x="24491" y="175231"/>
                    <a:pt x="0" y="150739"/>
                    <a:pt x="0" y="120528"/>
                  </a:cubicBezTo>
                  <a:lnTo>
                    <a:pt x="0" y="54703"/>
                  </a:lnTo>
                  <a:cubicBezTo>
                    <a:pt x="0" y="24491"/>
                    <a:pt x="24491" y="0"/>
                    <a:pt x="54703" y="0"/>
                  </a:cubicBezTo>
                  <a:close/>
                </a:path>
              </a:pathLst>
            </a:custGeom>
            <a:solidFill>
              <a:srgbClr val="00CC99"/>
            </a:solidFill>
          </p:spPr>
          <p:txBody>
            <a:bodyPr/>
            <a:lstStyle/>
            <a:p>
              <a:endParaRPr lang="en-US"/>
            </a:p>
          </p:txBody>
        </p:sp>
        <p:sp>
          <p:nvSpPr>
            <p:cNvPr id="28" name="TextBox 28"/>
            <p:cNvSpPr txBox="1"/>
            <p:nvPr/>
          </p:nvSpPr>
          <p:spPr>
            <a:xfrm>
              <a:off x="0" y="-28575"/>
              <a:ext cx="733843" cy="203806"/>
            </a:xfrm>
            <a:prstGeom prst="rect">
              <a:avLst/>
            </a:prstGeom>
          </p:spPr>
          <p:txBody>
            <a:bodyPr lIns="50800" tIns="50800" rIns="50800" bIns="50800" rtlCol="0" anchor="ctr"/>
            <a:lstStyle/>
            <a:p>
              <a:pPr algn="ctr">
                <a:lnSpc>
                  <a:spcPts val="1960"/>
                </a:lnSpc>
              </a:pPr>
              <a:endParaRPr/>
            </a:p>
          </p:txBody>
        </p:sp>
      </p:grpSp>
      <p:sp>
        <p:nvSpPr>
          <p:cNvPr id="29" name="TextBox 29"/>
          <p:cNvSpPr txBox="1"/>
          <p:nvPr/>
        </p:nvSpPr>
        <p:spPr>
          <a:xfrm>
            <a:off x="2045211" y="1459062"/>
            <a:ext cx="2068327" cy="309828"/>
          </a:xfrm>
          <a:prstGeom prst="rect">
            <a:avLst/>
          </a:prstGeom>
        </p:spPr>
        <p:txBody>
          <a:bodyPr wrap="square" lIns="0" tIns="0" rIns="0" bIns="0" rtlCol="0" anchor="t">
            <a:spAutoFit/>
          </a:bodyPr>
          <a:lstStyle/>
          <a:p>
            <a:pPr algn="ctr">
              <a:lnSpc>
                <a:spcPts val="2642"/>
              </a:lnSpc>
              <a:spcBef>
                <a:spcPct val="0"/>
              </a:spcBef>
            </a:pPr>
            <a:r>
              <a:rPr lang="en-US" sz="1887" dirty="0">
                <a:solidFill>
                  <a:srgbClr val="000000"/>
                </a:solidFill>
                <a:latin typeface="Montserrat"/>
                <a:ea typeface="Montserrat"/>
                <a:cs typeface="Montserrat"/>
                <a:sym typeface="Montserrat"/>
              </a:rPr>
              <a:t>BACKGROUND</a:t>
            </a:r>
          </a:p>
        </p:txBody>
      </p:sp>
      <p:grpSp>
        <p:nvGrpSpPr>
          <p:cNvPr id="30" name="Group 30"/>
          <p:cNvGrpSpPr/>
          <p:nvPr/>
        </p:nvGrpSpPr>
        <p:grpSpPr>
          <a:xfrm>
            <a:off x="2465594" y="3019987"/>
            <a:ext cx="1738432" cy="473123"/>
            <a:chOff x="0" y="0"/>
            <a:chExt cx="2317909" cy="630830"/>
          </a:xfrm>
        </p:grpSpPr>
        <p:grpSp>
          <p:nvGrpSpPr>
            <p:cNvPr id="31" name="Group 31"/>
            <p:cNvGrpSpPr/>
            <p:nvPr/>
          </p:nvGrpSpPr>
          <p:grpSpPr>
            <a:xfrm>
              <a:off x="0" y="0"/>
              <a:ext cx="2317909" cy="630830"/>
              <a:chOff x="0" y="0"/>
              <a:chExt cx="643864" cy="175231"/>
            </a:xfrm>
          </p:grpSpPr>
          <p:sp>
            <p:nvSpPr>
              <p:cNvPr id="32" name="Freeform 32"/>
              <p:cNvSpPr/>
              <p:nvPr/>
            </p:nvSpPr>
            <p:spPr>
              <a:xfrm>
                <a:off x="0" y="0"/>
                <a:ext cx="643864" cy="175231"/>
              </a:xfrm>
              <a:custGeom>
                <a:avLst/>
                <a:gdLst/>
                <a:ahLst/>
                <a:cxnLst/>
                <a:rect l="l" t="t" r="r" b="b"/>
                <a:pathLst>
                  <a:path w="643864" h="175231">
                    <a:moveTo>
                      <a:pt x="62348" y="0"/>
                    </a:moveTo>
                    <a:lnTo>
                      <a:pt x="581516" y="0"/>
                    </a:lnTo>
                    <a:cubicBezTo>
                      <a:pt x="615950" y="0"/>
                      <a:pt x="643864" y="27914"/>
                      <a:pt x="643864" y="62348"/>
                    </a:cubicBezTo>
                    <a:lnTo>
                      <a:pt x="643864" y="112883"/>
                    </a:lnTo>
                    <a:cubicBezTo>
                      <a:pt x="643864" y="147317"/>
                      <a:pt x="615950" y="175231"/>
                      <a:pt x="581516" y="175231"/>
                    </a:cubicBezTo>
                    <a:lnTo>
                      <a:pt x="62348" y="175231"/>
                    </a:lnTo>
                    <a:cubicBezTo>
                      <a:pt x="27914" y="175231"/>
                      <a:pt x="0" y="147317"/>
                      <a:pt x="0" y="112883"/>
                    </a:cubicBezTo>
                    <a:lnTo>
                      <a:pt x="0" y="62348"/>
                    </a:lnTo>
                    <a:cubicBezTo>
                      <a:pt x="0" y="27914"/>
                      <a:pt x="27914" y="0"/>
                      <a:pt x="62348" y="0"/>
                    </a:cubicBezTo>
                    <a:close/>
                  </a:path>
                </a:pathLst>
              </a:custGeom>
              <a:solidFill>
                <a:srgbClr val="00CC99"/>
              </a:solidFill>
            </p:spPr>
            <p:txBody>
              <a:bodyPr/>
              <a:lstStyle/>
              <a:p>
                <a:endParaRPr lang="en-US"/>
              </a:p>
            </p:txBody>
          </p:sp>
          <p:sp>
            <p:nvSpPr>
              <p:cNvPr id="33" name="TextBox 33"/>
              <p:cNvSpPr txBox="1"/>
              <p:nvPr/>
            </p:nvSpPr>
            <p:spPr>
              <a:xfrm>
                <a:off x="0" y="-28575"/>
                <a:ext cx="643864" cy="203806"/>
              </a:xfrm>
              <a:prstGeom prst="rect">
                <a:avLst/>
              </a:prstGeom>
            </p:spPr>
            <p:txBody>
              <a:bodyPr lIns="50800" tIns="50800" rIns="50800" bIns="50800" rtlCol="0" anchor="ctr"/>
              <a:lstStyle/>
              <a:p>
                <a:pPr algn="ctr">
                  <a:lnSpc>
                    <a:spcPts val="1960"/>
                  </a:lnSpc>
                </a:pPr>
                <a:endParaRPr/>
              </a:p>
            </p:txBody>
          </p:sp>
        </p:grpSp>
        <p:sp>
          <p:nvSpPr>
            <p:cNvPr id="34" name="TextBox 34"/>
            <p:cNvSpPr txBox="1"/>
            <p:nvPr/>
          </p:nvSpPr>
          <p:spPr>
            <a:xfrm>
              <a:off x="316172" y="87031"/>
              <a:ext cx="1677392" cy="418669"/>
            </a:xfrm>
            <a:prstGeom prst="rect">
              <a:avLst/>
            </a:prstGeom>
          </p:spPr>
          <p:txBody>
            <a:bodyPr lIns="0" tIns="0" rIns="0" bIns="0" rtlCol="0" anchor="t">
              <a:spAutoFit/>
            </a:bodyPr>
            <a:lstStyle/>
            <a:p>
              <a:pPr algn="ctr">
                <a:lnSpc>
                  <a:spcPts val="2642"/>
                </a:lnSpc>
                <a:spcBef>
                  <a:spcPct val="0"/>
                </a:spcBef>
              </a:pPr>
              <a:r>
                <a:rPr lang="en-US" sz="1887">
                  <a:solidFill>
                    <a:srgbClr val="000000"/>
                  </a:solidFill>
                  <a:latin typeface="Montserrat"/>
                  <a:ea typeface="Montserrat"/>
                  <a:cs typeface="Montserrat"/>
                  <a:sym typeface="Montserrat"/>
                </a:rPr>
                <a:t>PROBLEM</a:t>
              </a:r>
            </a:p>
          </p:txBody>
        </p:sp>
      </p:grpSp>
      <p:grpSp>
        <p:nvGrpSpPr>
          <p:cNvPr id="35" name="Group 35"/>
          <p:cNvGrpSpPr/>
          <p:nvPr/>
        </p:nvGrpSpPr>
        <p:grpSpPr>
          <a:xfrm>
            <a:off x="2618684" y="1947663"/>
            <a:ext cx="6952461" cy="910400"/>
            <a:chOff x="0" y="0"/>
            <a:chExt cx="2574985" cy="337185"/>
          </a:xfrm>
        </p:grpSpPr>
        <p:sp>
          <p:nvSpPr>
            <p:cNvPr id="36" name="Freeform 36"/>
            <p:cNvSpPr/>
            <p:nvPr/>
          </p:nvSpPr>
          <p:spPr>
            <a:xfrm>
              <a:off x="0" y="0"/>
              <a:ext cx="2574985" cy="337185"/>
            </a:xfrm>
            <a:custGeom>
              <a:avLst/>
              <a:gdLst/>
              <a:ahLst/>
              <a:cxnLst/>
              <a:rect l="l" t="t" r="r" b="b"/>
              <a:pathLst>
                <a:path w="2574985" h="337185">
                  <a:moveTo>
                    <a:pt x="15590" y="0"/>
                  </a:moveTo>
                  <a:lnTo>
                    <a:pt x="2559396" y="0"/>
                  </a:lnTo>
                  <a:cubicBezTo>
                    <a:pt x="2568006" y="0"/>
                    <a:pt x="2574985" y="6980"/>
                    <a:pt x="2574985" y="15590"/>
                  </a:cubicBezTo>
                  <a:lnTo>
                    <a:pt x="2574985" y="321595"/>
                  </a:lnTo>
                  <a:cubicBezTo>
                    <a:pt x="2574985" y="325730"/>
                    <a:pt x="2573343" y="329695"/>
                    <a:pt x="2570419" y="332619"/>
                  </a:cubicBezTo>
                  <a:cubicBezTo>
                    <a:pt x="2567496" y="335543"/>
                    <a:pt x="2563530" y="337185"/>
                    <a:pt x="2559396" y="337185"/>
                  </a:cubicBezTo>
                  <a:lnTo>
                    <a:pt x="15590" y="337185"/>
                  </a:lnTo>
                  <a:cubicBezTo>
                    <a:pt x="6980" y="337185"/>
                    <a:pt x="0" y="330205"/>
                    <a:pt x="0" y="321595"/>
                  </a:cubicBezTo>
                  <a:lnTo>
                    <a:pt x="0" y="15590"/>
                  </a:lnTo>
                  <a:cubicBezTo>
                    <a:pt x="0" y="6980"/>
                    <a:pt x="6980" y="0"/>
                    <a:pt x="15590" y="0"/>
                  </a:cubicBezTo>
                  <a:close/>
                </a:path>
              </a:pathLst>
            </a:custGeom>
            <a:solidFill>
              <a:srgbClr val="FE705D"/>
            </a:solidFill>
          </p:spPr>
          <p:txBody>
            <a:bodyPr/>
            <a:lstStyle/>
            <a:p>
              <a:endParaRPr lang="en-US"/>
            </a:p>
          </p:txBody>
        </p:sp>
        <p:sp>
          <p:nvSpPr>
            <p:cNvPr id="37" name="TextBox 37"/>
            <p:cNvSpPr txBox="1"/>
            <p:nvPr/>
          </p:nvSpPr>
          <p:spPr>
            <a:xfrm>
              <a:off x="0" y="-38100"/>
              <a:ext cx="2574985" cy="375285"/>
            </a:xfrm>
            <a:prstGeom prst="rect">
              <a:avLst/>
            </a:prstGeom>
          </p:spPr>
          <p:txBody>
            <a:bodyPr lIns="50800" tIns="50800" rIns="50800" bIns="50800" rtlCol="0" anchor="ctr"/>
            <a:lstStyle/>
            <a:p>
              <a:pPr algn="ctr">
                <a:lnSpc>
                  <a:spcPts val="2100"/>
                </a:lnSpc>
              </a:pPr>
              <a:r>
                <a:rPr lang="en-US" sz="1500">
                  <a:solidFill>
                    <a:srgbClr val="FAFAFA"/>
                  </a:solidFill>
                  <a:latin typeface="Montserrat"/>
                  <a:ea typeface="Montserrat"/>
                  <a:cs typeface="Montserrat"/>
                  <a:sym typeface="Montserrat"/>
                </a:rPr>
                <a:t>Instagram is a leading platform for personal branding and marketing, where influencer engagement through likes and comments plays a crucial role in content success and audience growth.</a:t>
              </a:r>
            </a:p>
          </p:txBody>
        </p:sp>
      </p:grpSp>
      <p:grpSp>
        <p:nvGrpSpPr>
          <p:cNvPr id="38" name="Group 38"/>
          <p:cNvGrpSpPr/>
          <p:nvPr/>
        </p:nvGrpSpPr>
        <p:grpSpPr>
          <a:xfrm>
            <a:off x="2899552" y="3616935"/>
            <a:ext cx="6671593" cy="937860"/>
            <a:chOff x="0" y="0"/>
            <a:chExt cx="2470961" cy="347356"/>
          </a:xfrm>
        </p:grpSpPr>
        <p:sp>
          <p:nvSpPr>
            <p:cNvPr id="39" name="Freeform 39"/>
            <p:cNvSpPr/>
            <p:nvPr/>
          </p:nvSpPr>
          <p:spPr>
            <a:xfrm>
              <a:off x="0" y="0"/>
              <a:ext cx="2470960" cy="347355"/>
            </a:xfrm>
            <a:custGeom>
              <a:avLst/>
              <a:gdLst/>
              <a:ahLst/>
              <a:cxnLst/>
              <a:rect l="l" t="t" r="r" b="b"/>
              <a:pathLst>
                <a:path w="2470960" h="347355">
                  <a:moveTo>
                    <a:pt x="16246" y="0"/>
                  </a:moveTo>
                  <a:lnTo>
                    <a:pt x="2454714" y="0"/>
                  </a:lnTo>
                  <a:cubicBezTo>
                    <a:pt x="2459023" y="0"/>
                    <a:pt x="2463155" y="1712"/>
                    <a:pt x="2466202" y="4758"/>
                  </a:cubicBezTo>
                  <a:cubicBezTo>
                    <a:pt x="2469249" y="7805"/>
                    <a:pt x="2470960" y="11937"/>
                    <a:pt x="2470960" y="16246"/>
                  </a:cubicBezTo>
                  <a:lnTo>
                    <a:pt x="2470960" y="331109"/>
                  </a:lnTo>
                  <a:cubicBezTo>
                    <a:pt x="2470960" y="340082"/>
                    <a:pt x="2463687" y="347355"/>
                    <a:pt x="2454714" y="347355"/>
                  </a:cubicBezTo>
                  <a:lnTo>
                    <a:pt x="16246" y="347355"/>
                  </a:lnTo>
                  <a:cubicBezTo>
                    <a:pt x="7274" y="347355"/>
                    <a:pt x="0" y="340082"/>
                    <a:pt x="0" y="331109"/>
                  </a:cubicBezTo>
                  <a:lnTo>
                    <a:pt x="0" y="16246"/>
                  </a:lnTo>
                  <a:cubicBezTo>
                    <a:pt x="0" y="7274"/>
                    <a:pt x="7274" y="0"/>
                    <a:pt x="16246" y="0"/>
                  </a:cubicBezTo>
                  <a:close/>
                </a:path>
              </a:pathLst>
            </a:custGeom>
            <a:solidFill>
              <a:srgbClr val="FE705D"/>
            </a:solidFill>
          </p:spPr>
          <p:txBody>
            <a:bodyPr/>
            <a:lstStyle/>
            <a:p>
              <a:endParaRPr lang="en-US"/>
            </a:p>
          </p:txBody>
        </p:sp>
        <p:sp>
          <p:nvSpPr>
            <p:cNvPr id="40" name="TextBox 40"/>
            <p:cNvSpPr txBox="1"/>
            <p:nvPr/>
          </p:nvSpPr>
          <p:spPr>
            <a:xfrm>
              <a:off x="0" y="-28575"/>
              <a:ext cx="2470961" cy="375931"/>
            </a:xfrm>
            <a:prstGeom prst="rect">
              <a:avLst/>
            </a:prstGeom>
          </p:spPr>
          <p:txBody>
            <a:bodyPr lIns="50800" tIns="50800" rIns="50800" bIns="50800" rtlCol="0" anchor="ctr"/>
            <a:lstStyle/>
            <a:p>
              <a:pPr algn="ctr">
                <a:lnSpc>
                  <a:spcPts val="1960"/>
                </a:lnSpc>
              </a:pPr>
              <a:r>
                <a:rPr lang="en-US" sz="1400">
                  <a:solidFill>
                    <a:srgbClr val="FAFAFA"/>
                  </a:solidFill>
                  <a:latin typeface="Montserrat"/>
                  <a:ea typeface="Montserrat"/>
                  <a:cs typeface="Montserrat"/>
                  <a:sym typeface="Montserrat"/>
                </a:rPr>
                <a:t>Individual data from influencers is insufficient for understanding universal engagement strategies</a:t>
              </a:r>
            </a:p>
          </p:txBody>
        </p:sp>
      </p:gr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41131" y="-1"/>
            <a:ext cx="3029382" cy="7315201"/>
          </a:xfrm>
          <a:custGeom>
            <a:avLst/>
            <a:gdLst/>
            <a:ahLst/>
            <a:cxnLst/>
            <a:rect l="l" t="t" r="r" b="b"/>
            <a:pathLst>
              <a:path w="8538652" h="8549338">
                <a:moveTo>
                  <a:pt x="0" y="0"/>
                </a:moveTo>
                <a:lnTo>
                  <a:pt x="8538651" y="0"/>
                </a:lnTo>
                <a:lnTo>
                  <a:pt x="8538651" y="8549338"/>
                </a:lnTo>
                <a:lnTo>
                  <a:pt x="0" y="854933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0288" y="1490434"/>
            <a:ext cx="9476520" cy="796668"/>
            <a:chOff x="0" y="0"/>
            <a:chExt cx="3509822" cy="295062"/>
          </a:xfrm>
        </p:grpSpPr>
        <p:sp>
          <p:nvSpPr>
            <p:cNvPr id="4" name="Freeform 4"/>
            <p:cNvSpPr/>
            <p:nvPr/>
          </p:nvSpPr>
          <p:spPr>
            <a:xfrm>
              <a:off x="0" y="0"/>
              <a:ext cx="3509822" cy="295062"/>
            </a:xfrm>
            <a:custGeom>
              <a:avLst/>
              <a:gdLst/>
              <a:ahLst/>
              <a:cxnLst/>
              <a:rect l="l" t="t" r="r" b="b"/>
              <a:pathLst>
                <a:path w="3509822" h="295062">
                  <a:moveTo>
                    <a:pt x="11437" y="0"/>
                  </a:moveTo>
                  <a:lnTo>
                    <a:pt x="3498385" y="0"/>
                  </a:lnTo>
                  <a:cubicBezTo>
                    <a:pt x="3501418" y="0"/>
                    <a:pt x="3504327" y="1205"/>
                    <a:pt x="3506472" y="3350"/>
                  </a:cubicBezTo>
                  <a:cubicBezTo>
                    <a:pt x="3508617" y="5495"/>
                    <a:pt x="3509822" y="8404"/>
                    <a:pt x="3509822" y="11437"/>
                  </a:cubicBezTo>
                  <a:lnTo>
                    <a:pt x="3509822" y="283625"/>
                  </a:lnTo>
                  <a:cubicBezTo>
                    <a:pt x="3509822" y="286658"/>
                    <a:pt x="3508617" y="289567"/>
                    <a:pt x="3506472" y="291712"/>
                  </a:cubicBezTo>
                  <a:cubicBezTo>
                    <a:pt x="3504327" y="293857"/>
                    <a:pt x="3501418" y="295062"/>
                    <a:pt x="3498385" y="295062"/>
                  </a:cubicBezTo>
                  <a:lnTo>
                    <a:pt x="11437" y="295062"/>
                  </a:lnTo>
                  <a:cubicBezTo>
                    <a:pt x="8404" y="295062"/>
                    <a:pt x="5495" y="293857"/>
                    <a:pt x="3350" y="291712"/>
                  </a:cubicBezTo>
                  <a:cubicBezTo>
                    <a:pt x="1205" y="289567"/>
                    <a:pt x="0" y="286658"/>
                    <a:pt x="0" y="283625"/>
                  </a:cubicBezTo>
                  <a:lnTo>
                    <a:pt x="0" y="11437"/>
                  </a:lnTo>
                  <a:cubicBezTo>
                    <a:pt x="0" y="8404"/>
                    <a:pt x="1205" y="5495"/>
                    <a:pt x="3350" y="3350"/>
                  </a:cubicBezTo>
                  <a:cubicBezTo>
                    <a:pt x="5495" y="1205"/>
                    <a:pt x="8404" y="0"/>
                    <a:pt x="11437" y="0"/>
                  </a:cubicBezTo>
                  <a:close/>
                </a:path>
              </a:pathLst>
            </a:custGeom>
            <a:solidFill>
              <a:srgbClr val="00CC99"/>
            </a:solidFill>
          </p:spPr>
          <p:txBody>
            <a:bodyPr/>
            <a:lstStyle/>
            <a:p>
              <a:endParaRPr lang="en-US"/>
            </a:p>
          </p:txBody>
        </p:sp>
        <p:sp>
          <p:nvSpPr>
            <p:cNvPr id="5" name="TextBox 5"/>
            <p:cNvSpPr txBox="1"/>
            <p:nvPr/>
          </p:nvSpPr>
          <p:spPr>
            <a:xfrm>
              <a:off x="0" y="-28575"/>
              <a:ext cx="3509822" cy="323637"/>
            </a:xfrm>
            <a:prstGeom prst="rect">
              <a:avLst/>
            </a:prstGeom>
          </p:spPr>
          <p:txBody>
            <a:bodyPr lIns="50800" tIns="50800" rIns="50800" bIns="50800" rtlCol="0" anchor="ctr"/>
            <a:lstStyle/>
            <a:p>
              <a:pPr algn="ctr">
                <a:lnSpc>
                  <a:spcPts val="1960"/>
                </a:lnSpc>
              </a:pPr>
              <a:endParaRPr/>
            </a:p>
          </p:txBody>
        </p:sp>
      </p:grpSp>
      <p:sp>
        <p:nvSpPr>
          <p:cNvPr id="8" name="TextBox 8"/>
          <p:cNvSpPr txBox="1"/>
          <p:nvPr/>
        </p:nvSpPr>
        <p:spPr>
          <a:xfrm>
            <a:off x="1439892" y="-80951"/>
            <a:ext cx="7901188" cy="1038224"/>
          </a:xfrm>
          <a:prstGeom prst="rect">
            <a:avLst/>
          </a:prstGeom>
        </p:spPr>
        <p:txBody>
          <a:bodyPr lIns="0" tIns="0" rIns="0" bIns="0" rtlCol="0" anchor="t">
            <a:spAutoFit/>
          </a:bodyPr>
          <a:lstStyle/>
          <a:p>
            <a:pPr algn="l">
              <a:lnSpc>
                <a:spcPts val="8400"/>
              </a:lnSpc>
            </a:pPr>
            <a:r>
              <a:rPr lang="en-US" sz="6000">
                <a:solidFill>
                  <a:srgbClr val="FFFFFF"/>
                </a:solidFill>
                <a:latin typeface="League Gothic"/>
                <a:ea typeface="League Gothic"/>
                <a:cs typeface="League Gothic"/>
                <a:sym typeface="League Gothic"/>
              </a:rPr>
              <a:t>MODEL PERFORMANCE &amp; FINDINGS</a:t>
            </a:r>
          </a:p>
        </p:txBody>
      </p:sp>
      <p:grpSp>
        <p:nvGrpSpPr>
          <p:cNvPr id="9" name="Group 9"/>
          <p:cNvGrpSpPr/>
          <p:nvPr/>
        </p:nvGrpSpPr>
        <p:grpSpPr>
          <a:xfrm rot="-211442">
            <a:off x="7539559" y="798531"/>
            <a:ext cx="2113612" cy="508770"/>
            <a:chOff x="0" y="0"/>
            <a:chExt cx="1626162" cy="391436"/>
          </a:xfrm>
        </p:grpSpPr>
        <p:sp>
          <p:nvSpPr>
            <p:cNvPr id="10" name="Freeform 10"/>
            <p:cNvSpPr/>
            <p:nvPr/>
          </p:nvSpPr>
          <p:spPr>
            <a:xfrm>
              <a:off x="0" y="0"/>
              <a:ext cx="1626162" cy="391436"/>
            </a:xfrm>
            <a:custGeom>
              <a:avLst/>
              <a:gdLst/>
              <a:ahLst/>
              <a:cxnLst/>
              <a:rect l="l" t="t" r="r" b="b"/>
              <a:pathLst>
                <a:path w="1626162" h="391436">
                  <a:moveTo>
                    <a:pt x="195718" y="0"/>
                  </a:moveTo>
                  <a:lnTo>
                    <a:pt x="1430445" y="0"/>
                  </a:lnTo>
                  <a:cubicBezTo>
                    <a:pt x="1482352" y="0"/>
                    <a:pt x="1532134" y="20620"/>
                    <a:pt x="1568838" y="57324"/>
                  </a:cubicBezTo>
                  <a:cubicBezTo>
                    <a:pt x="1605542" y="94029"/>
                    <a:pt x="1626162" y="143810"/>
                    <a:pt x="1626162" y="195718"/>
                  </a:cubicBezTo>
                  <a:lnTo>
                    <a:pt x="1626162" y="195718"/>
                  </a:lnTo>
                  <a:cubicBezTo>
                    <a:pt x="1626162" y="247625"/>
                    <a:pt x="1605542" y="297407"/>
                    <a:pt x="1568838" y="334111"/>
                  </a:cubicBezTo>
                  <a:cubicBezTo>
                    <a:pt x="1532134" y="370815"/>
                    <a:pt x="1482352" y="391436"/>
                    <a:pt x="1430445" y="391436"/>
                  </a:cubicBezTo>
                  <a:lnTo>
                    <a:pt x="195718" y="391436"/>
                  </a:lnTo>
                  <a:cubicBezTo>
                    <a:pt x="143810" y="391436"/>
                    <a:pt x="94029" y="370815"/>
                    <a:pt x="57324" y="334111"/>
                  </a:cubicBezTo>
                  <a:cubicBezTo>
                    <a:pt x="20620" y="297407"/>
                    <a:pt x="0" y="247625"/>
                    <a:pt x="0" y="195718"/>
                  </a:cubicBezTo>
                  <a:lnTo>
                    <a:pt x="0" y="195718"/>
                  </a:lnTo>
                  <a:cubicBezTo>
                    <a:pt x="0" y="143810"/>
                    <a:pt x="20620" y="94029"/>
                    <a:pt x="57324" y="57324"/>
                  </a:cubicBezTo>
                  <a:cubicBezTo>
                    <a:pt x="94029" y="20620"/>
                    <a:pt x="143810" y="0"/>
                    <a:pt x="195718" y="0"/>
                  </a:cubicBezTo>
                  <a:close/>
                </a:path>
              </a:pathLst>
            </a:custGeom>
            <a:solidFill>
              <a:srgbClr val="FE705D"/>
            </a:solidFill>
          </p:spPr>
          <p:txBody>
            <a:bodyPr/>
            <a:lstStyle/>
            <a:p>
              <a:endParaRPr lang="en-US"/>
            </a:p>
          </p:txBody>
        </p:sp>
        <p:sp>
          <p:nvSpPr>
            <p:cNvPr id="11" name="TextBox 11"/>
            <p:cNvSpPr txBox="1"/>
            <p:nvPr/>
          </p:nvSpPr>
          <p:spPr>
            <a:xfrm>
              <a:off x="0" y="-28575"/>
              <a:ext cx="1626162" cy="42001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rot="-211442">
            <a:off x="7638046" y="764087"/>
            <a:ext cx="1913126" cy="520616"/>
          </a:xfrm>
          <a:prstGeom prst="rect">
            <a:avLst/>
          </a:prstGeom>
        </p:spPr>
        <p:txBody>
          <a:bodyPr lIns="0" tIns="0" rIns="0" bIns="0" rtlCol="0" anchor="t">
            <a:spAutoFit/>
          </a:bodyPr>
          <a:lstStyle/>
          <a:p>
            <a:pPr algn="ctr">
              <a:lnSpc>
                <a:spcPts val="4276"/>
              </a:lnSpc>
            </a:pPr>
            <a:r>
              <a:rPr lang="en-US" sz="3054">
                <a:solidFill>
                  <a:srgbClr val="000000"/>
                </a:solidFill>
                <a:latin typeface="Glacial Indifference"/>
                <a:ea typeface="Glacial Indifference"/>
                <a:cs typeface="Glacial Indifference"/>
                <a:sym typeface="Glacial Indifference"/>
              </a:rPr>
              <a:t>ANALYSIS</a:t>
            </a:r>
          </a:p>
        </p:txBody>
      </p:sp>
      <p:sp>
        <p:nvSpPr>
          <p:cNvPr id="13" name="Freeform 13"/>
          <p:cNvSpPr/>
          <p:nvPr/>
        </p:nvSpPr>
        <p:spPr>
          <a:xfrm>
            <a:off x="516018" y="451192"/>
            <a:ext cx="431004" cy="560656"/>
          </a:xfrm>
          <a:custGeom>
            <a:avLst/>
            <a:gdLst/>
            <a:ahLst/>
            <a:cxnLst/>
            <a:rect l="l" t="t" r="r" b="b"/>
            <a:pathLst>
              <a:path w="431004" h="560656">
                <a:moveTo>
                  <a:pt x="0" y="0"/>
                </a:moveTo>
                <a:lnTo>
                  <a:pt x="431004" y="0"/>
                </a:lnTo>
                <a:lnTo>
                  <a:pt x="431004" y="560656"/>
                </a:lnTo>
                <a:lnTo>
                  <a:pt x="0" y="560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0" y="1541423"/>
            <a:ext cx="9753600" cy="6565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Montserrat"/>
                <a:ea typeface="Montserrat"/>
                <a:cs typeface="Montserrat"/>
                <a:sym typeface="Montserrat"/>
              </a:rPr>
              <a:t>Used OLS(Ordinary Least Squares) regression to analyze factors influencing </a:t>
            </a:r>
            <a:r>
              <a:rPr lang="en-US" sz="1899" b="1">
                <a:solidFill>
                  <a:srgbClr val="FFFFFF"/>
                </a:solidFill>
                <a:latin typeface="Montserrat Bold"/>
                <a:ea typeface="Montserrat Bold"/>
                <a:cs typeface="Montserrat Bold"/>
                <a:sym typeface="Montserrat Bold"/>
              </a:rPr>
              <a:t>LIKES</a:t>
            </a:r>
            <a:r>
              <a:rPr lang="en-US" sz="1899">
                <a:solidFill>
                  <a:srgbClr val="FFFFFF"/>
                </a:solidFill>
                <a:latin typeface="Montserrat"/>
                <a:ea typeface="Montserrat"/>
                <a:cs typeface="Montserrat"/>
                <a:sym typeface="Montserrat"/>
              </a:rPr>
              <a:t> and </a:t>
            </a:r>
            <a:r>
              <a:rPr lang="en-US" sz="1899" b="1">
                <a:solidFill>
                  <a:srgbClr val="FFFFFF"/>
                </a:solidFill>
                <a:latin typeface="Montserrat Bold"/>
                <a:ea typeface="Montserrat Bold"/>
                <a:cs typeface="Montserrat Bold"/>
                <a:sym typeface="Montserrat Bold"/>
              </a:rPr>
              <a:t>COMMENTS</a:t>
            </a:r>
            <a:r>
              <a:rPr lang="en-US" sz="1899">
                <a:solidFill>
                  <a:srgbClr val="FFFFFF"/>
                </a:solidFill>
                <a:latin typeface="Montserrat"/>
                <a:ea typeface="Montserrat"/>
                <a:cs typeface="Montserrat"/>
                <a:sym typeface="Montserrat"/>
              </a:rPr>
              <a:t>.</a:t>
            </a:r>
          </a:p>
        </p:txBody>
      </p:sp>
      <p:sp>
        <p:nvSpPr>
          <p:cNvPr id="15" name="TextBox 15"/>
          <p:cNvSpPr txBox="1"/>
          <p:nvPr/>
        </p:nvSpPr>
        <p:spPr>
          <a:xfrm>
            <a:off x="932180" y="3416935"/>
            <a:ext cx="1033760"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(R² = 43.8%)</a:t>
            </a:r>
          </a:p>
        </p:txBody>
      </p:sp>
      <p:grpSp>
        <p:nvGrpSpPr>
          <p:cNvPr id="16" name="Group 16"/>
          <p:cNvGrpSpPr/>
          <p:nvPr/>
        </p:nvGrpSpPr>
        <p:grpSpPr>
          <a:xfrm>
            <a:off x="222745" y="2563481"/>
            <a:ext cx="2434293" cy="690810"/>
            <a:chOff x="0" y="0"/>
            <a:chExt cx="1872886" cy="531493"/>
          </a:xfrm>
        </p:grpSpPr>
        <p:sp>
          <p:nvSpPr>
            <p:cNvPr id="17" name="Freeform 17"/>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18" name="TextBox 18"/>
            <p:cNvSpPr txBox="1"/>
            <p:nvPr/>
          </p:nvSpPr>
          <p:spPr>
            <a:xfrm>
              <a:off x="0" y="-28575"/>
              <a:ext cx="1872886" cy="560068"/>
            </a:xfrm>
            <a:prstGeom prst="rect">
              <a:avLst/>
            </a:prstGeom>
          </p:spPr>
          <p:txBody>
            <a:bodyPr lIns="50800" tIns="50800" rIns="50800" bIns="50800" rtlCol="0" anchor="ctr"/>
            <a:lstStyle/>
            <a:p>
              <a:pPr algn="ctr">
                <a:lnSpc>
                  <a:spcPts val="1960"/>
                </a:lnSpc>
              </a:pPr>
              <a:endParaRPr/>
            </a:p>
          </p:txBody>
        </p:sp>
      </p:grpSp>
      <p:sp>
        <p:nvSpPr>
          <p:cNvPr id="19" name="TextBox 19"/>
          <p:cNvSpPr txBox="1"/>
          <p:nvPr/>
        </p:nvSpPr>
        <p:spPr>
          <a:xfrm>
            <a:off x="1026188" y="2624126"/>
            <a:ext cx="1382068" cy="522482"/>
          </a:xfrm>
          <a:prstGeom prst="rect">
            <a:avLst/>
          </a:prstGeom>
        </p:spPr>
        <p:txBody>
          <a:bodyPr lIns="0" tIns="0" rIns="0" bIns="0" rtlCol="0" anchor="t">
            <a:spAutoFit/>
          </a:bodyPr>
          <a:lstStyle/>
          <a:p>
            <a:pPr algn="ctr">
              <a:lnSpc>
                <a:spcPts val="4276"/>
              </a:lnSpc>
            </a:pPr>
            <a:r>
              <a:rPr lang="en-US" sz="3054">
                <a:solidFill>
                  <a:srgbClr val="000000"/>
                </a:solidFill>
                <a:latin typeface="Glacial Indifference"/>
                <a:ea typeface="Glacial Indifference"/>
                <a:cs typeface="Glacial Indifference"/>
                <a:sym typeface="Glacial Indifference"/>
              </a:rPr>
              <a:t>LIKES</a:t>
            </a:r>
          </a:p>
        </p:txBody>
      </p:sp>
      <p:sp>
        <p:nvSpPr>
          <p:cNvPr id="20" name="Freeform 20"/>
          <p:cNvSpPr/>
          <p:nvPr/>
        </p:nvSpPr>
        <p:spPr>
          <a:xfrm rot="-766962">
            <a:off x="570358" y="2671434"/>
            <a:ext cx="422474" cy="404518"/>
          </a:xfrm>
          <a:custGeom>
            <a:avLst/>
            <a:gdLst/>
            <a:ahLst/>
            <a:cxnLst/>
            <a:rect l="l" t="t" r="r" b="b"/>
            <a:pathLst>
              <a:path w="422474" h="404518">
                <a:moveTo>
                  <a:pt x="0" y="0"/>
                </a:moveTo>
                <a:lnTo>
                  <a:pt x="422474" y="0"/>
                </a:lnTo>
                <a:lnTo>
                  <a:pt x="422474" y="404519"/>
                </a:lnTo>
                <a:lnTo>
                  <a:pt x="0" y="404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21"/>
          <p:cNvSpPr txBox="1"/>
          <p:nvPr/>
        </p:nvSpPr>
        <p:spPr>
          <a:xfrm>
            <a:off x="119191" y="3755955"/>
            <a:ext cx="3561308"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FOLLOWERS has the strongest positive </a:t>
            </a:r>
          </a:p>
        </p:txBody>
      </p:sp>
      <p:sp>
        <p:nvSpPr>
          <p:cNvPr id="22" name="TextBox 22"/>
          <p:cNvSpPr txBox="1"/>
          <p:nvPr/>
        </p:nvSpPr>
        <p:spPr>
          <a:xfrm>
            <a:off x="119191" y="3968045"/>
            <a:ext cx="4562029"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Every additional follower leads to ~0.048 more likes</a:t>
            </a:r>
          </a:p>
        </p:txBody>
      </p:sp>
      <p:sp>
        <p:nvSpPr>
          <p:cNvPr id="23" name="TextBox 23"/>
          <p:cNvSpPr txBox="1"/>
          <p:nvPr/>
        </p:nvSpPr>
        <p:spPr>
          <a:xfrm>
            <a:off x="119191" y="4456360"/>
            <a:ext cx="2778621" cy="24066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Variable: Month_Name_August</a:t>
            </a:r>
          </a:p>
        </p:txBody>
      </p:sp>
      <p:sp>
        <p:nvSpPr>
          <p:cNvPr id="24" name="TextBox 24"/>
          <p:cNvSpPr txBox="1"/>
          <p:nvPr/>
        </p:nvSpPr>
        <p:spPr>
          <a:xfrm>
            <a:off x="119191" y="4656385"/>
            <a:ext cx="3213348" cy="48831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Posts in August experience ~42,450 </a:t>
            </a:r>
          </a:p>
          <a:p>
            <a:pPr algn="ctr">
              <a:lnSpc>
                <a:spcPts val="1960"/>
              </a:lnSpc>
              <a:spcBef>
                <a:spcPct val="0"/>
              </a:spcBef>
            </a:pPr>
            <a:r>
              <a:rPr lang="en-US" sz="1400">
                <a:solidFill>
                  <a:srgbClr val="FFFFFF"/>
                </a:solidFill>
                <a:latin typeface="Montserrat"/>
                <a:ea typeface="Montserrat"/>
                <a:cs typeface="Montserrat"/>
                <a:sym typeface="Montserrat"/>
              </a:rPr>
              <a:t>fewer likes than those in April.</a:t>
            </a:r>
          </a:p>
        </p:txBody>
      </p:sp>
      <p:grpSp>
        <p:nvGrpSpPr>
          <p:cNvPr id="25" name="Group 25"/>
          <p:cNvGrpSpPr/>
          <p:nvPr/>
        </p:nvGrpSpPr>
        <p:grpSpPr>
          <a:xfrm>
            <a:off x="119191" y="5225182"/>
            <a:ext cx="3693498" cy="481493"/>
            <a:chOff x="0" y="0"/>
            <a:chExt cx="1367962" cy="178331"/>
          </a:xfrm>
        </p:grpSpPr>
        <p:sp>
          <p:nvSpPr>
            <p:cNvPr id="26" name="Freeform 26"/>
            <p:cNvSpPr/>
            <p:nvPr/>
          </p:nvSpPr>
          <p:spPr>
            <a:xfrm>
              <a:off x="0" y="0"/>
              <a:ext cx="1367962" cy="178331"/>
            </a:xfrm>
            <a:custGeom>
              <a:avLst/>
              <a:gdLst/>
              <a:ahLst/>
              <a:cxnLst/>
              <a:rect l="l" t="t" r="r" b="b"/>
              <a:pathLst>
                <a:path w="1367962" h="178331">
                  <a:moveTo>
                    <a:pt x="29345" y="0"/>
                  </a:moveTo>
                  <a:lnTo>
                    <a:pt x="1338617" y="0"/>
                  </a:lnTo>
                  <a:cubicBezTo>
                    <a:pt x="1346400" y="0"/>
                    <a:pt x="1353864" y="3092"/>
                    <a:pt x="1359367" y="8595"/>
                  </a:cubicBezTo>
                  <a:cubicBezTo>
                    <a:pt x="1364870" y="14098"/>
                    <a:pt x="1367962" y="21562"/>
                    <a:pt x="1367962" y="29345"/>
                  </a:cubicBezTo>
                  <a:lnTo>
                    <a:pt x="1367962" y="148986"/>
                  </a:lnTo>
                  <a:cubicBezTo>
                    <a:pt x="1367962" y="156768"/>
                    <a:pt x="1364870" y="164233"/>
                    <a:pt x="1359367" y="169736"/>
                  </a:cubicBezTo>
                  <a:cubicBezTo>
                    <a:pt x="1353864" y="175239"/>
                    <a:pt x="1346400" y="178331"/>
                    <a:pt x="1338617" y="178331"/>
                  </a:cubicBezTo>
                  <a:lnTo>
                    <a:pt x="29345" y="178331"/>
                  </a:lnTo>
                  <a:cubicBezTo>
                    <a:pt x="21562" y="178331"/>
                    <a:pt x="14098" y="175239"/>
                    <a:pt x="8595" y="169736"/>
                  </a:cubicBezTo>
                  <a:cubicBezTo>
                    <a:pt x="3092" y="164233"/>
                    <a:pt x="0" y="156768"/>
                    <a:pt x="0" y="148986"/>
                  </a:cubicBezTo>
                  <a:lnTo>
                    <a:pt x="0" y="29345"/>
                  </a:lnTo>
                  <a:cubicBezTo>
                    <a:pt x="0" y="21562"/>
                    <a:pt x="3092" y="14098"/>
                    <a:pt x="8595" y="8595"/>
                  </a:cubicBezTo>
                  <a:cubicBezTo>
                    <a:pt x="14098" y="3092"/>
                    <a:pt x="21562" y="0"/>
                    <a:pt x="29345" y="0"/>
                  </a:cubicBezTo>
                  <a:close/>
                </a:path>
              </a:pathLst>
            </a:custGeom>
            <a:solidFill>
              <a:srgbClr val="00CC99"/>
            </a:solidFill>
          </p:spPr>
          <p:txBody>
            <a:bodyPr/>
            <a:lstStyle/>
            <a:p>
              <a:endParaRPr lang="en-US"/>
            </a:p>
          </p:txBody>
        </p:sp>
        <p:sp>
          <p:nvSpPr>
            <p:cNvPr id="27" name="TextBox 27"/>
            <p:cNvSpPr txBox="1"/>
            <p:nvPr/>
          </p:nvSpPr>
          <p:spPr>
            <a:xfrm>
              <a:off x="0" y="-28575"/>
              <a:ext cx="1367962" cy="206906"/>
            </a:xfrm>
            <a:prstGeom prst="rect">
              <a:avLst/>
            </a:prstGeom>
          </p:spPr>
          <p:txBody>
            <a:bodyPr lIns="50800" tIns="50800" rIns="50800" bIns="50800" rtlCol="0" anchor="ctr"/>
            <a:lstStyle/>
            <a:p>
              <a:pPr algn="ctr">
                <a:lnSpc>
                  <a:spcPts val="1960"/>
                </a:lnSpc>
              </a:pPr>
              <a:endParaRPr/>
            </a:p>
          </p:txBody>
        </p:sp>
      </p:grpSp>
      <p:sp>
        <p:nvSpPr>
          <p:cNvPr id="28" name="TextBox 28"/>
          <p:cNvSpPr txBox="1"/>
          <p:nvPr/>
        </p:nvSpPr>
        <p:spPr>
          <a:xfrm>
            <a:off x="581748" y="5319561"/>
            <a:ext cx="3045881" cy="264160"/>
          </a:xfrm>
          <a:prstGeom prst="rect">
            <a:avLst/>
          </a:prstGeom>
        </p:spPr>
        <p:txBody>
          <a:bodyPr wrap="square" lIns="0" tIns="0" rIns="0" bIns="0" rtlCol="0" anchor="t">
            <a:spAutoFit/>
          </a:bodyPr>
          <a:lstStyle/>
          <a:p>
            <a:pPr algn="ctr">
              <a:lnSpc>
                <a:spcPts val="2239"/>
              </a:lnSpc>
              <a:spcBef>
                <a:spcPct val="0"/>
              </a:spcBef>
            </a:pPr>
            <a:r>
              <a:rPr lang="en-US" sz="1599" b="1" dirty="0">
                <a:solidFill>
                  <a:srgbClr val="FFFFFF"/>
                </a:solidFill>
                <a:latin typeface="Montserrat Bold"/>
                <a:ea typeface="Montserrat Bold"/>
                <a:cs typeface="Montserrat Bold"/>
                <a:sym typeface="Montserrat Bold"/>
              </a:rPr>
              <a:t>Standardized Coefficients</a:t>
            </a:r>
          </a:p>
        </p:txBody>
      </p:sp>
      <p:grpSp>
        <p:nvGrpSpPr>
          <p:cNvPr id="29" name="Group 29"/>
          <p:cNvGrpSpPr/>
          <p:nvPr/>
        </p:nvGrpSpPr>
        <p:grpSpPr>
          <a:xfrm>
            <a:off x="6153738" y="2563481"/>
            <a:ext cx="3284344" cy="690810"/>
            <a:chOff x="0" y="0"/>
            <a:chExt cx="4379125" cy="921080"/>
          </a:xfrm>
        </p:grpSpPr>
        <p:grpSp>
          <p:nvGrpSpPr>
            <p:cNvPr id="30" name="Group 30"/>
            <p:cNvGrpSpPr/>
            <p:nvPr/>
          </p:nvGrpSpPr>
          <p:grpSpPr>
            <a:xfrm>
              <a:off x="0" y="0"/>
              <a:ext cx="4379125" cy="921080"/>
              <a:chOff x="0" y="0"/>
              <a:chExt cx="2526895" cy="531493"/>
            </a:xfrm>
          </p:grpSpPr>
          <p:sp>
            <p:nvSpPr>
              <p:cNvPr id="31" name="Freeform 31"/>
              <p:cNvSpPr/>
              <p:nvPr/>
            </p:nvSpPr>
            <p:spPr>
              <a:xfrm>
                <a:off x="0" y="0"/>
                <a:ext cx="2526895" cy="531493"/>
              </a:xfrm>
              <a:custGeom>
                <a:avLst/>
                <a:gdLst/>
                <a:ahLst/>
                <a:cxnLst/>
                <a:rect l="l" t="t" r="r" b="b"/>
                <a:pathLst>
                  <a:path w="2526895" h="531493">
                    <a:moveTo>
                      <a:pt x="169720" y="0"/>
                    </a:moveTo>
                    <a:lnTo>
                      <a:pt x="2357176" y="0"/>
                    </a:lnTo>
                    <a:cubicBezTo>
                      <a:pt x="2402188" y="0"/>
                      <a:pt x="2445357" y="17881"/>
                      <a:pt x="2477186" y="49710"/>
                    </a:cubicBezTo>
                    <a:cubicBezTo>
                      <a:pt x="2509014" y="81538"/>
                      <a:pt x="2526895" y="124707"/>
                      <a:pt x="2526895" y="169720"/>
                    </a:cubicBezTo>
                    <a:lnTo>
                      <a:pt x="2526895" y="361773"/>
                    </a:lnTo>
                    <a:cubicBezTo>
                      <a:pt x="2526895" y="406785"/>
                      <a:pt x="2509014" y="449954"/>
                      <a:pt x="2477186" y="481783"/>
                    </a:cubicBezTo>
                    <a:cubicBezTo>
                      <a:pt x="2445357" y="513612"/>
                      <a:pt x="2402188" y="531493"/>
                      <a:pt x="2357176" y="531493"/>
                    </a:cubicBezTo>
                    <a:lnTo>
                      <a:pt x="169720" y="531493"/>
                    </a:lnTo>
                    <a:cubicBezTo>
                      <a:pt x="75986" y="531493"/>
                      <a:pt x="0" y="455507"/>
                      <a:pt x="0" y="361773"/>
                    </a:cubicBezTo>
                    <a:lnTo>
                      <a:pt x="0" y="169720"/>
                    </a:lnTo>
                    <a:cubicBezTo>
                      <a:pt x="0" y="75986"/>
                      <a:pt x="75986" y="0"/>
                      <a:pt x="169720" y="0"/>
                    </a:cubicBezTo>
                    <a:close/>
                  </a:path>
                </a:pathLst>
              </a:custGeom>
              <a:solidFill>
                <a:srgbClr val="FE705D"/>
              </a:solidFill>
            </p:spPr>
            <p:txBody>
              <a:bodyPr/>
              <a:lstStyle/>
              <a:p>
                <a:endParaRPr lang="en-US"/>
              </a:p>
            </p:txBody>
          </p:sp>
          <p:sp>
            <p:nvSpPr>
              <p:cNvPr id="32" name="TextBox 32"/>
              <p:cNvSpPr txBox="1"/>
              <p:nvPr/>
            </p:nvSpPr>
            <p:spPr>
              <a:xfrm>
                <a:off x="0" y="-28575"/>
                <a:ext cx="2526895" cy="560068"/>
              </a:xfrm>
              <a:prstGeom prst="rect">
                <a:avLst/>
              </a:prstGeom>
            </p:spPr>
            <p:txBody>
              <a:bodyPr lIns="50800" tIns="50800" rIns="50800" bIns="50800" rtlCol="0" anchor="ctr"/>
              <a:lstStyle/>
              <a:p>
                <a:pPr algn="ctr">
                  <a:lnSpc>
                    <a:spcPts val="1960"/>
                  </a:lnSpc>
                </a:pPr>
                <a:endParaRPr/>
              </a:p>
            </p:txBody>
          </p:sp>
        </p:grpSp>
        <p:sp>
          <p:nvSpPr>
            <p:cNvPr id="33" name="TextBox 33"/>
            <p:cNvSpPr txBox="1"/>
            <p:nvPr/>
          </p:nvSpPr>
          <p:spPr>
            <a:xfrm>
              <a:off x="1119298" y="93169"/>
              <a:ext cx="3040295" cy="677592"/>
            </a:xfrm>
            <a:prstGeom prst="rect">
              <a:avLst/>
            </a:prstGeom>
          </p:spPr>
          <p:txBody>
            <a:bodyPr lIns="0" tIns="0" rIns="0" bIns="0" rtlCol="0" anchor="t">
              <a:spAutoFit/>
            </a:bodyPr>
            <a:lstStyle/>
            <a:p>
              <a:pPr algn="ctr">
                <a:lnSpc>
                  <a:spcPts val="4276"/>
                </a:lnSpc>
              </a:pPr>
              <a:r>
                <a:rPr lang="en-US" sz="3054" dirty="0">
                  <a:solidFill>
                    <a:srgbClr val="000000"/>
                  </a:solidFill>
                  <a:latin typeface="Glacial Indifference"/>
                  <a:ea typeface="Glacial Indifference"/>
                  <a:cs typeface="Glacial Indifference"/>
                  <a:sym typeface="Glacial Indifference"/>
                </a:rPr>
                <a:t>COMMENTS</a:t>
              </a:r>
            </a:p>
          </p:txBody>
        </p:sp>
        <p:sp>
          <p:nvSpPr>
            <p:cNvPr id="34" name="Freeform 34"/>
            <p:cNvSpPr/>
            <p:nvPr/>
          </p:nvSpPr>
          <p:spPr>
            <a:xfrm>
              <a:off x="180417" y="222941"/>
              <a:ext cx="833187" cy="547821"/>
            </a:xfrm>
            <a:custGeom>
              <a:avLst/>
              <a:gdLst/>
              <a:ahLst/>
              <a:cxnLst/>
              <a:rect l="l" t="t" r="r" b="b"/>
              <a:pathLst>
                <a:path w="833187" h="547821">
                  <a:moveTo>
                    <a:pt x="0" y="0"/>
                  </a:moveTo>
                  <a:lnTo>
                    <a:pt x="833187" y="0"/>
                  </a:lnTo>
                  <a:lnTo>
                    <a:pt x="833187" y="547820"/>
                  </a:lnTo>
                  <a:lnTo>
                    <a:pt x="0" y="5478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35" name="TextBox 35"/>
          <p:cNvSpPr txBox="1"/>
          <p:nvPr/>
        </p:nvSpPr>
        <p:spPr>
          <a:xfrm>
            <a:off x="5458326" y="4152900"/>
            <a:ext cx="4135189" cy="48831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Most Positive: Day_of_Week_Monday (+9.6636)</a:t>
            </a:r>
          </a:p>
          <a:p>
            <a:pPr algn="ctr">
              <a:lnSpc>
                <a:spcPts val="1960"/>
              </a:lnSpc>
              <a:spcBef>
                <a:spcPct val="0"/>
              </a:spcBef>
            </a:pPr>
            <a:r>
              <a:rPr lang="en-US" sz="1400">
                <a:solidFill>
                  <a:srgbClr val="FFFFFF"/>
                </a:solidFill>
                <a:latin typeface="Montserrat"/>
                <a:ea typeface="Montserrat"/>
                <a:cs typeface="Montserrat"/>
                <a:sym typeface="Montserrat"/>
              </a:rPr>
              <a:t>Most Negative: Month_Name_July (-1719.8653)</a:t>
            </a:r>
          </a:p>
        </p:txBody>
      </p:sp>
      <p:grpSp>
        <p:nvGrpSpPr>
          <p:cNvPr id="36" name="Group 36"/>
          <p:cNvGrpSpPr/>
          <p:nvPr/>
        </p:nvGrpSpPr>
        <p:grpSpPr>
          <a:xfrm>
            <a:off x="5871865" y="5225182"/>
            <a:ext cx="3693498" cy="481493"/>
            <a:chOff x="0" y="0"/>
            <a:chExt cx="1367962" cy="178331"/>
          </a:xfrm>
        </p:grpSpPr>
        <p:sp>
          <p:nvSpPr>
            <p:cNvPr id="37" name="Freeform 37"/>
            <p:cNvSpPr/>
            <p:nvPr/>
          </p:nvSpPr>
          <p:spPr>
            <a:xfrm>
              <a:off x="0" y="0"/>
              <a:ext cx="1367962" cy="178331"/>
            </a:xfrm>
            <a:custGeom>
              <a:avLst/>
              <a:gdLst/>
              <a:ahLst/>
              <a:cxnLst/>
              <a:rect l="l" t="t" r="r" b="b"/>
              <a:pathLst>
                <a:path w="1367962" h="178331">
                  <a:moveTo>
                    <a:pt x="29345" y="0"/>
                  </a:moveTo>
                  <a:lnTo>
                    <a:pt x="1338617" y="0"/>
                  </a:lnTo>
                  <a:cubicBezTo>
                    <a:pt x="1346400" y="0"/>
                    <a:pt x="1353864" y="3092"/>
                    <a:pt x="1359367" y="8595"/>
                  </a:cubicBezTo>
                  <a:cubicBezTo>
                    <a:pt x="1364870" y="14098"/>
                    <a:pt x="1367962" y="21562"/>
                    <a:pt x="1367962" y="29345"/>
                  </a:cubicBezTo>
                  <a:lnTo>
                    <a:pt x="1367962" y="148986"/>
                  </a:lnTo>
                  <a:cubicBezTo>
                    <a:pt x="1367962" y="156768"/>
                    <a:pt x="1364870" y="164233"/>
                    <a:pt x="1359367" y="169736"/>
                  </a:cubicBezTo>
                  <a:cubicBezTo>
                    <a:pt x="1353864" y="175239"/>
                    <a:pt x="1346400" y="178331"/>
                    <a:pt x="1338617" y="178331"/>
                  </a:cubicBezTo>
                  <a:lnTo>
                    <a:pt x="29345" y="178331"/>
                  </a:lnTo>
                  <a:cubicBezTo>
                    <a:pt x="21562" y="178331"/>
                    <a:pt x="14098" y="175239"/>
                    <a:pt x="8595" y="169736"/>
                  </a:cubicBezTo>
                  <a:cubicBezTo>
                    <a:pt x="3092" y="164233"/>
                    <a:pt x="0" y="156768"/>
                    <a:pt x="0" y="148986"/>
                  </a:cubicBezTo>
                  <a:lnTo>
                    <a:pt x="0" y="29345"/>
                  </a:lnTo>
                  <a:cubicBezTo>
                    <a:pt x="0" y="21562"/>
                    <a:pt x="3092" y="14098"/>
                    <a:pt x="8595" y="8595"/>
                  </a:cubicBezTo>
                  <a:cubicBezTo>
                    <a:pt x="14098" y="3092"/>
                    <a:pt x="21562" y="0"/>
                    <a:pt x="29345" y="0"/>
                  </a:cubicBezTo>
                  <a:close/>
                </a:path>
              </a:pathLst>
            </a:custGeom>
            <a:solidFill>
              <a:srgbClr val="00CC99"/>
            </a:solidFill>
          </p:spPr>
          <p:txBody>
            <a:bodyPr/>
            <a:lstStyle/>
            <a:p>
              <a:endParaRPr lang="en-US"/>
            </a:p>
          </p:txBody>
        </p:sp>
        <p:sp>
          <p:nvSpPr>
            <p:cNvPr id="38" name="TextBox 38"/>
            <p:cNvSpPr txBox="1"/>
            <p:nvPr/>
          </p:nvSpPr>
          <p:spPr>
            <a:xfrm>
              <a:off x="0" y="-28575"/>
              <a:ext cx="1367962" cy="206906"/>
            </a:xfrm>
            <a:prstGeom prst="rect">
              <a:avLst/>
            </a:prstGeom>
          </p:spPr>
          <p:txBody>
            <a:bodyPr lIns="50800" tIns="50800" rIns="50800" bIns="50800" rtlCol="0" anchor="ctr"/>
            <a:lstStyle/>
            <a:p>
              <a:pPr algn="ctr">
                <a:lnSpc>
                  <a:spcPts val="1960"/>
                </a:lnSpc>
              </a:pPr>
              <a:endParaRPr/>
            </a:p>
          </p:txBody>
        </p:sp>
      </p:grpSp>
      <p:sp>
        <p:nvSpPr>
          <p:cNvPr id="39" name="TextBox 39"/>
          <p:cNvSpPr txBox="1"/>
          <p:nvPr/>
        </p:nvSpPr>
        <p:spPr>
          <a:xfrm>
            <a:off x="6343219" y="5319561"/>
            <a:ext cx="2997860" cy="264160"/>
          </a:xfrm>
          <a:prstGeom prst="rect">
            <a:avLst/>
          </a:prstGeom>
        </p:spPr>
        <p:txBody>
          <a:bodyPr wrap="square" lIns="0" tIns="0" rIns="0" bIns="0" rtlCol="0" anchor="t">
            <a:spAutoFit/>
          </a:bodyPr>
          <a:lstStyle/>
          <a:p>
            <a:pPr algn="ctr">
              <a:lnSpc>
                <a:spcPts val="2239"/>
              </a:lnSpc>
              <a:spcBef>
                <a:spcPct val="0"/>
              </a:spcBef>
            </a:pPr>
            <a:r>
              <a:rPr lang="en-US" sz="1599" b="1" dirty="0">
                <a:solidFill>
                  <a:srgbClr val="FFFFFF"/>
                </a:solidFill>
                <a:latin typeface="Montserrat Bold"/>
                <a:ea typeface="Montserrat Bold"/>
                <a:cs typeface="Montserrat Bold"/>
                <a:sym typeface="Montserrat Bold"/>
              </a:rPr>
              <a:t>Standardized Coefficients</a:t>
            </a:r>
          </a:p>
        </p:txBody>
      </p:sp>
      <p:sp>
        <p:nvSpPr>
          <p:cNvPr id="40" name="TextBox 40"/>
          <p:cNvSpPr txBox="1"/>
          <p:nvPr/>
        </p:nvSpPr>
        <p:spPr>
          <a:xfrm>
            <a:off x="4880374" y="5754300"/>
            <a:ext cx="4782889" cy="452755"/>
          </a:xfrm>
          <a:prstGeom prst="rect">
            <a:avLst/>
          </a:prstGeom>
        </p:spPr>
        <p:txBody>
          <a:bodyPr lIns="0" tIns="0" rIns="0" bIns="0" rtlCol="0" anchor="t">
            <a:spAutoFit/>
          </a:bodyPr>
          <a:lstStyle/>
          <a:p>
            <a:pPr algn="ctr">
              <a:lnSpc>
                <a:spcPts val="1820"/>
              </a:lnSpc>
              <a:spcBef>
                <a:spcPct val="0"/>
              </a:spcBef>
            </a:pPr>
            <a:r>
              <a:rPr lang="en-US" sz="1300" dirty="0">
                <a:solidFill>
                  <a:srgbClr val="FFFFFF"/>
                </a:solidFill>
                <a:latin typeface="Montserrat"/>
                <a:ea typeface="Montserrat"/>
                <a:cs typeface="Montserrat"/>
                <a:sym typeface="Montserrat"/>
              </a:rPr>
              <a:t>Most Positive Impact: FOLLOWERS (0.3708)</a:t>
            </a:r>
          </a:p>
          <a:p>
            <a:pPr algn="ctr">
              <a:lnSpc>
                <a:spcPts val="1820"/>
              </a:lnSpc>
              <a:spcBef>
                <a:spcPct val="0"/>
              </a:spcBef>
            </a:pPr>
            <a:r>
              <a:rPr lang="en-US" sz="1300" dirty="0">
                <a:solidFill>
                  <a:srgbClr val="FFFFFF"/>
                </a:solidFill>
                <a:latin typeface="Montserrat"/>
                <a:ea typeface="Montserrat"/>
                <a:cs typeface="Montserrat"/>
                <a:sym typeface="Montserrat"/>
              </a:rPr>
              <a:t>Most Negative Impact: </a:t>
            </a:r>
            <a:r>
              <a:rPr lang="en-US" sz="1300" dirty="0" err="1">
                <a:solidFill>
                  <a:srgbClr val="FFFFFF"/>
                </a:solidFill>
                <a:latin typeface="Montserrat"/>
                <a:ea typeface="Montserrat"/>
                <a:cs typeface="Montserrat"/>
                <a:sym typeface="Montserrat"/>
              </a:rPr>
              <a:t>Month_Name_September</a:t>
            </a:r>
            <a:r>
              <a:rPr lang="en-US" sz="1300" dirty="0">
                <a:solidFill>
                  <a:srgbClr val="FFFFFF"/>
                </a:solidFill>
                <a:latin typeface="Montserrat"/>
                <a:ea typeface="Montserrat"/>
                <a:cs typeface="Montserrat"/>
                <a:sym typeface="Montserrat"/>
              </a:rPr>
              <a:t> (-0.1399)</a:t>
            </a:r>
          </a:p>
        </p:txBody>
      </p:sp>
      <p:sp>
        <p:nvSpPr>
          <p:cNvPr id="41" name="TextBox 41"/>
          <p:cNvSpPr txBox="1"/>
          <p:nvPr/>
        </p:nvSpPr>
        <p:spPr>
          <a:xfrm>
            <a:off x="6213307" y="3402260"/>
            <a:ext cx="3127772" cy="488315"/>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Montserrat"/>
                <a:ea typeface="Montserrat"/>
                <a:cs typeface="Montserrat"/>
                <a:sym typeface="Montserrat"/>
              </a:rPr>
              <a:t>R²: 0.070 – Only 7% of the </a:t>
            </a:r>
          </a:p>
          <a:p>
            <a:pPr algn="ctr">
              <a:lnSpc>
                <a:spcPts val="1960"/>
              </a:lnSpc>
              <a:spcBef>
                <a:spcPct val="0"/>
              </a:spcBef>
            </a:pPr>
            <a:r>
              <a:rPr lang="en-US" sz="1400">
                <a:solidFill>
                  <a:srgbClr val="FFFFFF"/>
                </a:solidFill>
                <a:latin typeface="Montserrat"/>
                <a:ea typeface="Montserrat"/>
                <a:cs typeface="Montserrat"/>
                <a:sym typeface="Montserrat"/>
              </a:rPr>
              <a:t>variance in comments is explained.</a:t>
            </a:r>
          </a:p>
        </p:txBody>
      </p:sp>
      <p:sp>
        <p:nvSpPr>
          <p:cNvPr id="42" name="TextBox 42"/>
          <p:cNvSpPr txBox="1"/>
          <p:nvPr/>
        </p:nvSpPr>
        <p:spPr>
          <a:xfrm>
            <a:off x="168548" y="5754300"/>
            <a:ext cx="4382393" cy="452755"/>
          </a:xfrm>
          <a:prstGeom prst="rect">
            <a:avLst/>
          </a:prstGeom>
        </p:spPr>
        <p:txBody>
          <a:bodyPr lIns="0" tIns="0" rIns="0" bIns="0" rtlCol="0" anchor="t">
            <a:spAutoFit/>
          </a:bodyPr>
          <a:lstStyle/>
          <a:p>
            <a:pPr algn="ctr">
              <a:lnSpc>
                <a:spcPts val="1820"/>
              </a:lnSpc>
              <a:spcBef>
                <a:spcPct val="0"/>
              </a:spcBef>
            </a:pPr>
            <a:r>
              <a:rPr lang="en-US" sz="1300">
                <a:solidFill>
                  <a:srgbClr val="FFFFFF"/>
                </a:solidFill>
                <a:latin typeface="Montserrat"/>
                <a:ea typeface="Montserrat"/>
                <a:cs typeface="Montserrat"/>
                <a:sym typeface="Montserrat"/>
              </a:rPr>
              <a:t> Positive Impact: FOLLOWERS (0.8929)</a:t>
            </a:r>
          </a:p>
          <a:p>
            <a:pPr algn="ctr">
              <a:lnSpc>
                <a:spcPts val="1820"/>
              </a:lnSpc>
              <a:spcBef>
                <a:spcPct val="0"/>
              </a:spcBef>
            </a:pPr>
            <a:r>
              <a:rPr lang="en-US" sz="1300">
                <a:solidFill>
                  <a:srgbClr val="FFFFFF"/>
                </a:solidFill>
                <a:latin typeface="Montserrat"/>
                <a:ea typeface="Montserrat"/>
                <a:cs typeface="Montserrat"/>
                <a:sym typeface="Montserrat"/>
              </a:rPr>
              <a:t>Negative Impact: Month_Name_September (-0.2544)</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3200963" y="66118"/>
            <a:ext cx="5950552" cy="863600"/>
          </a:xfrm>
          <a:prstGeom prst="rect">
            <a:avLst/>
          </a:prstGeom>
        </p:spPr>
        <p:txBody>
          <a:bodyPr lIns="0" tIns="0" rIns="0" bIns="0" rtlCol="0" anchor="t">
            <a:spAutoFit/>
          </a:bodyPr>
          <a:lstStyle/>
          <a:p>
            <a:pPr algn="l">
              <a:lnSpc>
                <a:spcPts val="7000"/>
              </a:lnSpc>
            </a:pPr>
            <a:r>
              <a:rPr lang="en-US" sz="5000">
                <a:solidFill>
                  <a:srgbClr val="FAFAFA"/>
                </a:solidFill>
                <a:latin typeface="League Gothic"/>
                <a:ea typeface="League Gothic"/>
                <a:cs typeface="League Gothic"/>
                <a:sym typeface="League Gothic"/>
              </a:rPr>
              <a:t>INNOVATIVE VARIABLES</a:t>
            </a:r>
          </a:p>
        </p:txBody>
      </p:sp>
      <p:grpSp>
        <p:nvGrpSpPr>
          <p:cNvPr id="5" name="Group 5"/>
          <p:cNvGrpSpPr/>
          <p:nvPr/>
        </p:nvGrpSpPr>
        <p:grpSpPr>
          <a:xfrm>
            <a:off x="193681" y="866613"/>
            <a:ext cx="3956960" cy="469109"/>
            <a:chOff x="0" y="0"/>
            <a:chExt cx="3044390" cy="360921"/>
          </a:xfrm>
        </p:grpSpPr>
        <p:sp>
          <p:nvSpPr>
            <p:cNvPr id="6" name="Freeform 6"/>
            <p:cNvSpPr/>
            <p:nvPr/>
          </p:nvSpPr>
          <p:spPr>
            <a:xfrm>
              <a:off x="0" y="0"/>
              <a:ext cx="3044390" cy="360921"/>
            </a:xfrm>
            <a:custGeom>
              <a:avLst/>
              <a:gdLst/>
              <a:ahLst/>
              <a:cxnLst/>
              <a:rect l="l" t="t" r="r" b="b"/>
              <a:pathLst>
                <a:path w="3044390" h="360921">
                  <a:moveTo>
                    <a:pt x="140870" y="0"/>
                  </a:moveTo>
                  <a:lnTo>
                    <a:pt x="2903520" y="0"/>
                  </a:lnTo>
                  <a:cubicBezTo>
                    <a:pt x="2940881" y="0"/>
                    <a:pt x="2976712" y="14842"/>
                    <a:pt x="3003130" y="41260"/>
                  </a:cubicBezTo>
                  <a:cubicBezTo>
                    <a:pt x="3029548" y="67678"/>
                    <a:pt x="3044390" y="103509"/>
                    <a:pt x="3044390" y="140870"/>
                  </a:cubicBezTo>
                  <a:lnTo>
                    <a:pt x="3044390" y="220051"/>
                  </a:lnTo>
                  <a:cubicBezTo>
                    <a:pt x="3044390" y="257412"/>
                    <a:pt x="3029548" y="293243"/>
                    <a:pt x="3003130" y="319662"/>
                  </a:cubicBezTo>
                  <a:cubicBezTo>
                    <a:pt x="2976712" y="346080"/>
                    <a:pt x="2940881" y="360921"/>
                    <a:pt x="2903520" y="360921"/>
                  </a:cubicBezTo>
                  <a:lnTo>
                    <a:pt x="140870" y="360921"/>
                  </a:lnTo>
                  <a:cubicBezTo>
                    <a:pt x="103509" y="360921"/>
                    <a:pt x="67678" y="346080"/>
                    <a:pt x="41260" y="319662"/>
                  </a:cubicBezTo>
                  <a:cubicBezTo>
                    <a:pt x="14842" y="293243"/>
                    <a:pt x="0" y="257412"/>
                    <a:pt x="0" y="220051"/>
                  </a:cubicBezTo>
                  <a:lnTo>
                    <a:pt x="0" y="140870"/>
                  </a:lnTo>
                  <a:cubicBezTo>
                    <a:pt x="0" y="103509"/>
                    <a:pt x="14842" y="67678"/>
                    <a:pt x="41260" y="41260"/>
                  </a:cubicBezTo>
                  <a:cubicBezTo>
                    <a:pt x="67678" y="14842"/>
                    <a:pt x="103509" y="0"/>
                    <a:pt x="140870" y="0"/>
                  </a:cubicBezTo>
                  <a:close/>
                </a:path>
              </a:pathLst>
            </a:custGeom>
            <a:solidFill>
              <a:srgbClr val="FE705D"/>
            </a:solidFill>
          </p:spPr>
          <p:txBody>
            <a:bodyPr/>
            <a:lstStyle/>
            <a:p>
              <a:endParaRPr lang="en-US"/>
            </a:p>
          </p:txBody>
        </p:sp>
        <p:sp>
          <p:nvSpPr>
            <p:cNvPr id="7" name="TextBox 7"/>
            <p:cNvSpPr txBox="1"/>
            <p:nvPr/>
          </p:nvSpPr>
          <p:spPr>
            <a:xfrm>
              <a:off x="0" y="-28575"/>
              <a:ext cx="3044390" cy="389496"/>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4289299" y="853453"/>
            <a:ext cx="1323280" cy="1265386"/>
          </a:xfrm>
          <a:custGeom>
            <a:avLst/>
            <a:gdLst/>
            <a:ahLst/>
            <a:cxnLst/>
            <a:rect l="l" t="t" r="r" b="b"/>
            <a:pathLst>
              <a:path w="1323280" h="1265386">
                <a:moveTo>
                  <a:pt x="0" y="0"/>
                </a:moveTo>
                <a:lnTo>
                  <a:pt x="1323280" y="0"/>
                </a:lnTo>
                <a:lnTo>
                  <a:pt x="1323280" y="1265386"/>
                </a:lnTo>
                <a:lnTo>
                  <a:pt x="0" y="1265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4289299" y="2797312"/>
            <a:ext cx="937402" cy="408057"/>
          </a:xfrm>
          <a:prstGeom prst="rect">
            <a:avLst/>
          </a:prstGeom>
        </p:spPr>
        <p:txBody>
          <a:bodyPr lIns="0" tIns="0" rIns="0" bIns="0" rtlCol="0" anchor="t">
            <a:spAutoFit/>
          </a:bodyPr>
          <a:lstStyle/>
          <a:p>
            <a:pPr algn="ctr">
              <a:lnSpc>
                <a:spcPts val="3233"/>
              </a:lnSpc>
            </a:pPr>
            <a:r>
              <a:rPr lang="en-US" sz="2309">
                <a:solidFill>
                  <a:srgbClr val="000000"/>
                </a:solidFill>
                <a:latin typeface="Glacial Indifference"/>
                <a:ea typeface="Glacial Indifference"/>
                <a:cs typeface="Glacial Indifference"/>
                <a:sym typeface="Glacial Indifference"/>
              </a:rPr>
              <a:t>2021</a:t>
            </a:r>
          </a:p>
        </p:txBody>
      </p:sp>
      <p:grpSp>
        <p:nvGrpSpPr>
          <p:cNvPr id="10" name="Group 10"/>
          <p:cNvGrpSpPr/>
          <p:nvPr/>
        </p:nvGrpSpPr>
        <p:grpSpPr>
          <a:xfrm>
            <a:off x="90846" y="2854462"/>
            <a:ext cx="4667154" cy="3330988"/>
            <a:chOff x="0" y="0"/>
            <a:chExt cx="1728576" cy="1233699"/>
          </a:xfrm>
        </p:grpSpPr>
        <p:sp>
          <p:nvSpPr>
            <p:cNvPr id="11" name="Freeform 11"/>
            <p:cNvSpPr/>
            <p:nvPr/>
          </p:nvSpPr>
          <p:spPr>
            <a:xfrm>
              <a:off x="0" y="0"/>
              <a:ext cx="1728575" cy="1233699"/>
            </a:xfrm>
            <a:custGeom>
              <a:avLst/>
              <a:gdLst/>
              <a:ahLst/>
              <a:cxnLst/>
              <a:rect l="l" t="t" r="r" b="b"/>
              <a:pathLst>
                <a:path w="1728575" h="1233699">
                  <a:moveTo>
                    <a:pt x="23223" y="0"/>
                  </a:moveTo>
                  <a:lnTo>
                    <a:pt x="1705352" y="0"/>
                  </a:lnTo>
                  <a:cubicBezTo>
                    <a:pt x="1718178" y="0"/>
                    <a:pt x="1728575" y="10397"/>
                    <a:pt x="1728575" y="23223"/>
                  </a:cubicBezTo>
                  <a:lnTo>
                    <a:pt x="1728575" y="1210476"/>
                  </a:lnTo>
                  <a:cubicBezTo>
                    <a:pt x="1728575" y="1216635"/>
                    <a:pt x="1726129" y="1222542"/>
                    <a:pt x="1721774" y="1226897"/>
                  </a:cubicBezTo>
                  <a:cubicBezTo>
                    <a:pt x="1717418" y="1231253"/>
                    <a:pt x="1711511" y="1233699"/>
                    <a:pt x="1705352" y="1233699"/>
                  </a:cubicBezTo>
                  <a:lnTo>
                    <a:pt x="23223" y="1233699"/>
                  </a:lnTo>
                  <a:cubicBezTo>
                    <a:pt x="17064" y="1233699"/>
                    <a:pt x="11157" y="1231253"/>
                    <a:pt x="6802" y="1226897"/>
                  </a:cubicBezTo>
                  <a:cubicBezTo>
                    <a:pt x="2447" y="1222542"/>
                    <a:pt x="0" y="1216635"/>
                    <a:pt x="0" y="1210476"/>
                  </a:cubicBezTo>
                  <a:lnTo>
                    <a:pt x="0" y="23223"/>
                  </a:lnTo>
                  <a:cubicBezTo>
                    <a:pt x="0" y="17064"/>
                    <a:pt x="2447" y="11157"/>
                    <a:pt x="6802" y="6802"/>
                  </a:cubicBezTo>
                  <a:cubicBezTo>
                    <a:pt x="11157" y="2447"/>
                    <a:pt x="17064" y="0"/>
                    <a:pt x="23223" y="0"/>
                  </a:cubicBezTo>
                  <a:close/>
                </a:path>
              </a:pathLst>
            </a:custGeom>
            <a:solidFill>
              <a:srgbClr val="FFB7C5"/>
            </a:solidFill>
          </p:spPr>
          <p:txBody>
            <a:bodyPr/>
            <a:lstStyle/>
            <a:p>
              <a:endParaRPr lang="en-US"/>
            </a:p>
          </p:txBody>
        </p:sp>
        <p:sp>
          <p:nvSpPr>
            <p:cNvPr id="12" name="TextBox 12"/>
            <p:cNvSpPr txBox="1"/>
            <p:nvPr/>
          </p:nvSpPr>
          <p:spPr>
            <a:xfrm>
              <a:off x="0" y="-28575"/>
              <a:ext cx="1728576" cy="1262274"/>
            </a:xfrm>
            <a:prstGeom prst="rect">
              <a:avLst/>
            </a:prstGeom>
          </p:spPr>
          <p:txBody>
            <a:bodyPr lIns="50800" tIns="50800" rIns="50800" bIns="50800" rtlCol="0" anchor="ctr"/>
            <a:lstStyle/>
            <a:p>
              <a:pPr algn="ctr">
                <a:lnSpc>
                  <a:spcPts val="1960"/>
                </a:lnSpc>
              </a:pPr>
              <a:r>
                <a:rPr lang="en-US" sz="1400">
                  <a:solidFill>
                    <a:srgbClr val="000000"/>
                  </a:solidFill>
                  <a:latin typeface="Montserrat"/>
                  <a:ea typeface="Montserrat"/>
                  <a:cs typeface="Montserrat"/>
                  <a:sym typeface="Montserrat"/>
                </a:rPr>
                <a:t>Posts asking questions and exclamation encourage interaction and adds 32 likes</a:t>
              </a:r>
            </a:p>
            <a:p>
              <a:pPr algn="ctr">
                <a:lnSpc>
                  <a:spcPts val="1960"/>
                </a:lnSpc>
              </a:pPr>
              <a:endParaRPr lang="en-US" sz="1400">
                <a:solidFill>
                  <a:srgbClr val="000000"/>
                </a:solidFill>
                <a:latin typeface="Montserrat"/>
                <a:ea typeface="Montserrat"/>
                <a:cs typeface="Montserrat"/>
                <a:sym typeface="Montserrat"/>
              </a:endParaRPr>
            </a:p>
            <a:p>
              <a:pPr algn="ctr">
                <a:lnSpc>
                  <a:spcPts val="1960"/>
                </a:lnSpc>
              </a:pPr>
              <a:r>
                <a:rPr lang="en-US" sz="1400">
                  <a:solidFill>
                    <a:srgbClr val="000000"/>
                  </a:solidFill>
                  <a:latin typeface="Montserrat"/>
                  <a:ea typeface="Montserrat"/>
                  <a:cs typeface="Montserrat"/>
                  <a:sym typeface="Montserrat"/>
                </a:rPr>
                <a:t>Posts containing engagement-related keywords and emojis gain about 119 more likes</a:t>
              </a:r>
            </a:p>
            <a:p>
              <a:pPr algn="ctr">
                <a:lnSpc>
                  <a:spcPts val="1960"/>
                </a:lnSpc>
              </a:pPr>
              <a:endParaRPr lang="en-US" sz="1400">
                <a:solidFill>
                  <a:srgbClr val="000000"/>
                </a:solidFill>
                <a:latin typeface="Montserrat"/>
                <a:ea typeface="Montserrat"/>
                <a:cs typeface="Montserrat"/>
                <a:sym typeface="Montserrat"/>
              </a:endParaRPr>
            </a:p>
            <a:p>
              <a:pPr algn="ctr">
                <a:lnSpc>
                  <a:spcPts val="1960"/>
                </a:lnSpc>
              </a:pPr>
              <a:r>
                <a:rPr lang="en-US" sz="1400">
                  <a:solidFill>
                    <a:srgbClr val="000000"/>
                  </a:solidFill>
                  <a:latin typeface="Montserrat"/>
                  <a:ea typeface="Montserrat"/>
                  <a:cs typeface="Montserrat"/>
                  <a:sym typeface="Montserrat"/>
                </a:rPr>
                <a:t>Posts containing emojis have a decrease by 106 likes</a:t>
              </a:r>
            </a:p>
            <a:p>
              <a:pPr algn="ctr">
                <a:lnSpc>
                  <a:spcPts val="1960"/>
                </a:lnSpc>
              </a:pPr>
              <a:endParaRPr lang="en-US" sz="1400">
                <a:solidFill>
                  <a:srgbClr val="000000"/>
                </a:solidFill>
                <a:latin typeface="Montserrat"/>
                <a:ea typeface="Montserrat"/>
                <a:cs typeface="Montserrat"/>
                <a:sym typeface="Montserrat"/>
              </a:endParaRPr>
            </a:p>
            <a:p>
              <a:pPr algn="ctr">
                <a:lnSpc>
                  <a:spcPts val="1960"/>
                </a:lnSpc>
              </a:pPr>
              <a:r>
                <a:rPr lang="en-US" sz="1400" b="1">
                  <a:solidFill>
                    <a:srgbClr val="000000"/>
                  </a:solidFill>
                  <a:latin typeface="Montserrat Bold"/>
                  <a:ea typeface="Montserrat Bold"/>
                  <a:cs typeface="Montserrat Bold"/>
                  <a:sym typeface="Montserrat Bold"/>
                </a:rPr>
                <a:t>STANDARDIZED REGRESSION</a:t>
              </a:r>
              <a:r>
                <a:rPr lang="en-US" sz="1400">
                  <a:solidFill>
                    <a:srgbClr val="000000"/>
                  </a:solidFill>
                  <a:latin typeface="Montserrat"/>
                  <a:ea typeface="Montserrat"/>
                  <a:cs typeface="Montserrat"/>
                  <a:sym typeface="Montserrat"/>
                </a:rPr>
                <a:t> Shows LESS CHANGE In All 4 Variables</a:t>
              </a:r>
            </a:p>
          </p:txBody>
        </p:sp>
      </p:grpSp>
      <p:grpSp>
        <p:nvGrpSpPr>
          <p:cNvPr id="13" name="Group 13"/>
          <p:cNvGrpSpPr/>
          <p:nvPr/>
        </p:nvGrpSpPr>
        <p:grpSpPr>
          <a:xfrm>
            <a:off x="0" y="7249082"/>
            <a:ext cx="9753600" cy="66118"/>
            <a:chOff x="0" y="0"/>
            <a:chExt cx="4655372" cy="417713"/>
          </a:xfrm>
        </p:grpSpPr>
        <p:sp>
          <p:nvSpPr>
            <p:cNvPr id="14" name="Freeform 14"/>
            <p:cNvSpPr/>
            <p:nvPr/>
          </p:nvSpPr>
          <p:spPr>
            <a:xfrm>
              <a:off x="0" y="0"/>
              <a:ext cx="4655372" cy="417713"/>
            </a:xfrm>
            <a:custGeom>
              <a:avLst/>
              <a:gdLst/>
              <a:ahLst/>
              <a:cxnLst/>
              <a:rect l="l" t="t" r="r" b="b"/>
              <a:pathLst>
                <a:path w="4655372" h="417713">
                  <a:moveTo>
                    <a:pt x="0" y="0"/>
                  </a:moveTo>
                  <a:lnTo>
                    <a:pt x="4655372" y="0"/>
                  </a:lnTo>
                  <a:lnTo>
                    <a:pt x="4655372" y="417713"/>
                  </a:lnTo>
                  <a:lnTo>
                    <a:pt x="0" y="417713"/>
                  </a:lnTo>
                  <a:close/>
                </a:path>
              </a:pathLst>
            </a:custGeom>
            <a:solidFill>
              <a:srgbClr val="6B59CD"/>
            </a:solidFill>
          </p:spPr>
          <p:txBody>
            <a:bodyPr/>
            <a:lstStyle/>
            <a:p>
              <a:endParaRPr lang="en-US"/>
            </a:p>
          </p:txBody>
        </p:sp>
        <p:sp>
          <p:nvSpPr>
            <p:cNvPr id="15" name="TextBox 15"/>
            <p:cNvSpPr txBox="1"/>
            <p:nvPr/>
          </p:nvSpPr>
          <p:spPr>
            <a:xfrm>
              <a:off x="0" y="-28575"/>
              <a:ext cx="4655372" cy="446288"/>
            </a:xfrm>
            <a:prstGeom prst="rect">
              <a:avLst/>
            </a:prstGeom>
          </p:spPr>
          <p:txBody>
            <a:bodyPr lIns="50800" tIns="50800" rIns="50800" bIns="50800" rtlCol="0" anchor="ctr"/>
            <a:lstStyle/>
            <a:p>
              <a:pPr algn="ctr">
                <a:lnSpc>
                  <a:spcPts val="1960"/>
                </a:lnSpc>
              </a:pPr>
              <a:endParaRPr/>
            </a:p>
          </p:txBody>
        </p:sp>
      </p:grpSp>
      <p:sp>
        <p:nvSpPr>
          <p:cNvPr id="16" name="Freeform 16"/>
          <p:cNvSpPr/>
          <p:nvPr/>
        </p:nvSpPr>
        <p:spPr>
          <a:xfrm>
            <a:off x="193681" y="6364539"/>
            <a:ext cx="339759" cy="343881"/>
          </a:xfrm>
          <a:custGeom>
            <a:avLst/>
            <a:gdLst/>
            <a:ahLst/>
            <a:cxnLst/>
            <a:rect l="l" t="t" r="r" b="b"/>
            <a:pathLst>
              <a:path w="339759" h="343881">
                <a:moveTo>
                  <a:pt x="0" y="0"/>
                </a:moveTo>
                <a:lnTo>
                  <a:pt x="339760" y="0"/>
                </a:lnTo>
                <a:lnTo>
                  <a:pt x="339760" y="343880"/>
                </a:lnTo>
                <a:lnTo>
                  <a:pt x="0" y="343880"/>
                </a:lnTo>
                <a:lnTo>
                  <a:pt x="0" y="0"/>
                </a:lnTo>
                <a:close/>
              </a:path>
            </a:pathLst>
          </a:custGeom>
          <a:blipFill>
            <a:blip r:embed="rId5">
              <a:extLst>
                <a:ext uri="{96DAC541-7B7A-43D3-8B79-37D633B846F1}">
                  <asvg:svgBlip xmlns:asvg="http://schemas.microsoft.com/office/drawing/2016/SVG/main" r:embed="rId6"/>
                </a:ext>
              </a:extLst>
            </a:blip>
            <a:stretch>
              <a:fillRect l="-122527" b="-112440"/>
            </a:stretch>
          </a:blipFill>
        </p:spPr>
        <p:txBody>
          <a:bodyPr/>
          <a:lstStyle/>
          <a:p>
            <a:endParaRPr lang="en-US"/>
          </a:p>
        </p:txBody>
      </p:sp>
      <p:sp>
        <p:nvSpPr>
          <p:cNvPr id="17" name="Freeform 17"/>
          <p:cNvSpPr/>
          <p:nvPr/>
        </p:nvSpPr>
        <p:spPr>
          <a:xfrm>
            <a:off x="4783431" y="2277850"/>
            <a:ext cx="443270" cy="576612"/>
          </a:xfrm>
          <a:custGeom>
            <a:avLst/>
            <a:gdLst/>
            <a:ahLst/>
            <a:cxnLst/>
            <a:rect l="l" t="t" r="r" b="b"/>
            <a:pathLst>
              <a:path w="443270" h="576612">
                <a:moveTo>
                  <a:pt x="0" y="0"/>
                </a:moveTo>
                <a:lnTo>
                  <a:pt x="443270" y="0"/>
                </a:lnTo>
                <a:lnTo>
                  <a:pt x="443270" y="576612"/>
                </a:lnTo>
                <a:lnTo>
                  <a:pt x="0" y="5766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8"/>
          <p:cNvGrpSpPr/>
          <p:nvPr/>
        </p:nvGrpSpPr>
        <p:grpSpPr>
          <a:xfrm>
            <a:off x="218101" y="1426210"/>
            <a:ext cx="3956960" cy="469109"/>
            <a:chOff x="0" y="0"/>
            <a:chExt cx="3044390" cy="360921"/>
          </a:xfrm>
        </p:grpSpPr>
        <p:sp>
          <p:nvSpPr>
            <p:cNvPr id="19" name="Freeform 19"/>
            <p:cNvSpPr/>
            <p:nvPr/>
          </p:nvSpPr>
          <p:spPr>
            <a:xfrm>
              <a:off x="0" y="0"/>
              <a:ext cx="3044390" cy="360921"/>
            </a:xfrm>
            <a:custGeom>
              <a:avLst/>
              <a:gdLst/>
              <a:ahLst/>
              <a:cxnLst/>
              <a:rect l="l" t="t" r="r" b="b"/>
              <a:pathLst>
                <a:path w="3044390" h="360921">
                  <a:moveTo>
                    <a:pt x="140870" y="0"/>
                  </a:moveTo>
                  <a:lnTo>
                    <a:pt x="2903520" y="0"/>
                  </a:lnTo>
                  <a:cubicBezTo>
                    <a:pt x="2940881" y="0"/>
                    <a:pt x="2976712" y="14842"/>
                    <a:pt x="3003130" y="41260"/>
                  </a:cubicBezTo>
                  <a:cubicBezTo>
                    <a:pt x="3029548" y="67678"/>
                    <a:pt x="3044390" y="103509"/>
                    <a:pt x="3044390" y="140870"/>
                  </a:cubicBezTo>
                  <a:lnTo>
                    <a:pt x="3044390" y="220051"/>
                  </a:lnTo>
                  <a:cubicBezTo>
                    <a:pt x="3044390" y="257412"/>
                    <a:pt x="3029548" y="293243"/>
                    <a:pt x="3003130" y="319662"/>
                  </a:cubicBezTo>
                  <a:cubicBezTo>
                    <a:pt x="2976712" y="346080"/>
                    <a:pt x="2940881" y="360921"/>
                    <a:pt x="2903520" y="360921"/>
                  </a:cubicBezTo>
                  <a:lnTo>
                    <a:pt x="140870" y="360921"/>
                  </a:lnTo>
                  <a:cubicBezTo>
                    <a:pt x="103509" y="360921"/>
                    <a:pt x="67678" y="346080"/>
                    <a:pt x="41260" y="319662"/>
                  </a:cubicBezTo>
                  <a:cubicBezTo>
                    <a:pt x="14842" y="293243"/>
                    <a:pt x="0" y="257412"/>
                    <a:pt x="0" y="220051"/>
                  </a:cubicBezTo>
                  <a:lnTo>
                    <a:pt x="0" y="140870"/>
                  </a:lnTo>
                  <a:cubicBezTo>
                    <a:pt x="0" y="103509"/>
                    <a:pt x="14842" y="67678"/>
                    <a:pt x="41260" y="41260"/>
                  </a:cubicBezTo>
                  <a:cubicBezTo>
                    <a:pt x="67678" y="14842"/>
                    <a:pt x="103509" y="0"/>
                    <a:pt x="140870" y="0"/>
                  </a:cubicBezTo>
                  <a:close/>
                </a:path>
              </a:pathLst>
            </a:custGeom>
            <a:solidFill>
              <a:srgbClr val="FE705D"/>
            </a:solidFill>
          </p:spPr>
          <p:txBody>
            <a:bodyPr/>
            <a:lstStyle/>
            <a:p>
              <a:endParaRPr lang="en-US"/>
            </a:p>
          </p:txBody>
        </p:sp>
        <p:sp>
          <p:nvSpPr>
            <p:cNvPr id="20" name="TextBox 20"/>
            <p:cNvSpPr txBox="1"/>
            <p:nvPr/>
          </p:nvSpPr>
          <p:spPr>
            <a:xfrm>
              <a:off x="0" y="-28575"/>
              <a:ext cx="3044390" cy="389496"/>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5612579" y="866613"/>
            <a:ext cx="4071260" cy="469109"/>
            <a:chOff x="0" y="0"/>
            <a:chExt cx="3044390" cy="360921"/>
          </a:xfrm>
        </p:grpSpPr>
        <p:sp>
          <p:nvSpPr>
            <p:cNvPr id="22" name="Freeform 22"/>
            <p:cNvSpPr/>
            <p:nvPr/>
          </p:nvSpPr>
          <p:spPr>
            <a:xfrm>
              <a:off x="0" y="0"/>
              <a:ext cx="3044390" cy="360921"/>
            </a:xfrm>
            <a:custGeom>
              <a:avLst/>
              <a:gdLst/>
              <a:ahLst/>
              <a:cxnLst/>
              <a:rect l="l" t="t" r="r" b="b"/>
              <a:pathLst>
                <a:path w="3044390" h="360921">
                  <a:moveTo>
                    <a:pt x="140870" y="0"/>
                  </a:moveTo>
                  <a:lnTo>
                    <a:pt x="2903520" y="0"/>
                  </a:lnTo>
                  <a:cubicBezTo>
                    <a:pt x="2940881" y="0"/>
                    <a:pt x="2976712" y="14842"/>
                    <a:pt x="3003130" y="41260"/>
                  </a:cubicBezTo>
                  <a:cubicBezTo>
                    <a:pt x="3029548" y="67678"/>
                    <a:pt x="3044390" y="103509"/>
                    <a:pt x="3044390" y="140870"/>
                  </a:cubicBezTo>
                  <a:lnTo>
                    <a:pt x="3044390" y="220051"/>
                  </a:lnTo>
                  <a:cubicBezTo>
                    <a:pt x="3044390" y="257412"/>
                    <a:pt x="3029548" y="293243"/>
                    <a:pt x="3003130" y="319662"/>
                  </a:cubicBezTo>
                  <a:cubicBezTo>
                    <a:pt x="2976712" y="346080"/>
                    <a:pt x="2940881" y="360921"/>
                    <a:pt x="2903520" y="360921"/>
                  </a:cubicBezTo>
                  <a:lnTo>
                    <a:pt x="140870" y="360921"/>
                  </a:lnTo>
                  <a:cubicBezTo>
                    <a:pt x="103509" y="360921"/>
                    <a:pt x="67678" y="346080"/>
                    <a:pt x="41260" y="319662"/>
                  </a:cubicBezTo>
                  <a:cubicBezTo>
                    <a:pt x="14842" y="293243"/>
                    <a:pt x="0" y="257412"/>
                    <a:pt x="0" y="220051"/>
                  </a:cubicBezTo>
                  <a:lnTo>
                    <a:pt x="0" y="140870"/>
                  </a:lnTo>
                  <a:cubicBezTo>
                    <a:pt x="0" y="103509"/>
                    <a:pt x="14842" y="67678"/>
                    <a:pt x="41260" y="41260"/>
                  </a:cubicBezTo>
                  <a:cubicBezTo>
                    <a:pt x="67678" y="14842"/>
                    <a:pt x="103509" y="0"/>
                    <a:pt x="140870" y="0"/>
                  </a:cubicBezTo>
                  <a:close/>
                </a:path>
              </a:pathLst>
            </a:custGeom>
            <a:solidFill>
              <a:srgbClr val="FE705D"/>
            </a:solidFill>
          </p:spPr>
          <p:txBody>
            <a:bodyPr/>
            <a:lstStyle/>
            <a:p>
              <a:endParaRPr lang="en-US"/>
            </a:p>
          </p:txBody>
        </p:sp>
        <p:sp>
          <p:nvSpPr>
            <p:cNvPr id="23" name="TextBox 23"/>
            <p:cNvSpPr txBox="1"/>
            <p:nvPr/>
          </p:nvSpPr>
          <p:spPr>
            <a:xfrm>
              <a:off x="0" y="-28575"/>
              <a:ext cx="3044390" cy="389496"/>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5793554" y="1426210"/>
            <a:ext cx="3956960" cy="469109"/>
            <a:chOff x="0" y="0"/>
            <a:chExt cx="3044390" cy="360921"/>
          </a:xfrm>
        </p:grpSpPr>
        <p:sp>
          <p:nvSpPr>
            <p:cNvPr id="25" name="Freeform 25"/>
            <p:cNvSpPr/>
            <p:nvPr/>
          </p:nvSpPr>
          <p:spPr>
            <a:xfrm>
              <a:off x="0" y="0"/>
              <a:ext cx="3044390" cy="360921"/>
            </a:xfrm>
            <a:custGeom>
              <a:avLst/>
              <a:gdLst/>
              <a:ahLst/>
              <a:cxnLst/>
              <a:rect l="l" t="t" r="r" b="b"/>
              <a:pathLst>
                <a:path w="3044390" h="360921">
                  <a:moveTo>
                    <a:pt x="140870" y="0"/>
                  </a:moveTo>
                  <a:lnTo>
                    <a:pt x="2903520" y="0"/>
                  </a:lnTo>
                  <a:cubicBezTo>
                    <a:pt x="2940881" y="0"/>
                    <a:pt x="2976712" y="14842"/>
                    <a:pt x="3003130" y="41260"/>
                  </a:cubicBezTo>
                  <a:cubicBezTo>
                    <a:pt x="3029548" y="67678"/>
                    <a:pt x="3044390" y="103509"/>
                    <a:pt x="3044390" y="140870"/>
                  </a:cubicBezTo>
                  <a:lnTo>
                    <a:pt x="3044390" y="220051"/>
                  </a:lnTo>
                  <a:cubicBezTo>
                    <a:pt x="3044390" y="257412"/>
                    <a:pt x="3029548" y="293243"/>
                    <a:pt x="3003130" y="319662"/>
                  </a:cubicBezTo>
                  <a:cubicBezTo>
                    <a:pt x="2976712" y="346080"/>
                    <a:pt x="2940881" y="360921"/>
                    <a:pt x="2903520" y="360921"/>
                  </a:cubicBezTo>
                  <a:lnTo>
                    <a:pt x="140870" y="360921"/>
                  </a:lnTo>
                  <a:cubicBezTo>
                    <a:pt x="103509" y="360921"/>
                    <a:pt x="67678" y="346080"/>
                    <a:pt x="41260" y="319662"/>
                  </a:cubicBezTo>
                  <a:cubicBezTo>
                    <a:pt x="14842" y="293243"/>
                    <a:pt x="0" y="257412"/>
                    <a:pt x="0" y="220051"/>
                  </a:cubicBezTo>
                  <a:lnTo>
                    <a:pt x="0" y="140870"/>
                  </a:lnTo>
                  <a:cubicBezTo>
                    <a:pt x="0" y="103509"/>
                    <a:pt x="14842" y="67678"/>
                    <a:pt x="41260" y="41260"/>
                  </a:cubicBezTo>
                  <a:cubicBezTo>
                    <a:pt x="67678" y="14842"/>
                    <a:pt x="103509" y="0"/>
                    <a:pt x="140870" y="0"/>
                  </a:cubicBezTo>
                  <a:close/>
                </a:path>
              </a:pathLst>
            </a:custGeom>
            <a:solidFill>
              <a:srgbClr val="FE705D"/>
            </a:solidFill>
          </p:spPr>
          <p:txBody>
            <a:bodyPr/>
            <a:lstStyle/>
            <a:p>
              <a:endParaRPr lang="en-US"/>
            </a:p>
          </p:txBody>
        </p:sp>
        <p:sp>
          <p:nvSpPr>
            <p:cNvPr id="26" name="TextBox 26"/>
            <p:cNvSpPr txBox="1"/>
            <p:nvPr/>
          </p:nvSpPr>
          <p:spPr>
            <a:xfrm>
              <a:off x="0" y="-28575"/>
              <a:ext cx="3044390" cy="389496"/>
            </a:xfrm>
            <a:prstGeom prst="rect">
              <a:avLst/>
            </a:prstGeom>
          </p:spPr>
          <p:txBody>
            <a:bodyPr lIns="50800" tIns="50800" rIns="50800" bIns="50800" rtlCol="0" anchor="ctr"/>
            <a:lstStyle/>
            <a:p>
              <a:pPr algn="ctr">
                <a:lnSpc>
                  <a:spcPts val="1960"/>
                </a:lnSpc>
              </a:pPr>
              <a:endParaRPr/>
            </a:p>
          </p:txBody>
        </p:sp>
      </p:grpSp>
      <p:sp>
        <p:nvSpPr>
          <p:cNvPr id="27" name="TextBox 27"/>
          <p:cNvSpPr txBox="1"/>
          <p:nvPr/>
        </p:nvSpPr>
        <p:spPr>
          <a:xfrm>
            <a:off x="193681" y="901143"/>
            <a:ext cx="3912067" cy="330200"/>
          </a:xfrm>
          <a:prstGeom prst="rect">
            <a:avLst/>
          </a:prstGeom>
        </p:spPr>
        <p:txBody>
          <a:bodyPr wrap="square" lIns="0" tIns="0" rIns="0" bIns="0" rtlCol="0" anchor="t">
            <a:spAutoFit/>
          </a:bodyPr>
          <a:lstStyle/>
          <a:p>
            <a:pPr algn="ctr">
              <a:lnSpc>
                <a:spcPts val="2799"/>
              </a:lnSpc>
              <a:spcBef>
                <a:spcPct val="0"/>
              </a:spcBef>
            </a:pPr>
            <a:r>
              <a:rPr lang="en-US" sz="1999" b="1" dirty="0" err="1">
                <a:solidFill>
                  <a:srgbClr val="000000"/>
                </a:solidFill>
                <a:latin typeface="Montserrat Bold"/>
                <a:ea typeface="Montserrat Bold"/>
                <a:cs typeface="Montserrat Bold"/>
                <a:sym typeface="Montserrat Bold"/>
              </a:rPr>
              <a:t>Count_of_question_mark</a:t>
            </a:r>
            <a:endParaRPr lang="en-US" sz="1999" b="1" dirty="0">
              <a:solidFill>
                <a:srgbClr val="000000"/>
              </a:solidFill>
              <a:latin typeface="Montserrat Bold"/>
              <a:ea typeface="Montserrat Bold"/>
              <a:cs typeface="Montserrat Bold"/>
              <a:sym typeface="Montserrat Bold"/>
            </a:endParaRPr>
          </a:p>
        </p:txBody>
      </p:sp>
      <p:sp>
        <p:nvSpPr>
          <p:cNvPr id="28" name="TextBox 28"/>
          <p:cNvSpPr txBox="1"/>
          <p:nvPr/>
        </p:nvSpPr>
        <p:spPr>
          <a:xfrm>
            <a:off x="287414" y="1440101"/>
            <a:ext cx="3818334" cy="340995"/>
          </a:xfrm>
          <a:prstGeom prst="rect">
            <a:avLst/>
          </a:prstGeom>
        </p:spPr>
        <p:txBody>
          <a:bodyPr lIns="0" tIns="0" rIns="0" bIns="0" rtlCol="0" anchor="t">
            <a:spAutoFit/>
          </a:bodyPr>
          <a:lstStyle/>
          <a:p>
            <a:pPr algn="ctr">
              <a:lnSpc>
                <a:spcPts val="2729"/>
              </a:lnSpc>
              <a:spcBef>
                <a:spcPct val="0"/>
              </a:spcBef>
            </a:pPr>
            <a:r>
              <a:rPr lang="en-US" sz="1950" b="1" dirty="0" err="1">
                <a:solidFill>
                  <a:srgbClr val="000000"/>
                </a:solidFill>
                <a:latin typeface="Montserrat Bold"/>
                <a:ea typeface="Montserrat Bold"/>
                <a:cs typeface="Montserrat Bold"/>
                <a:sym typeface="Montserrat Bold"/>
              </a:rPr>
              <a:t>Count_of_exclamation_markt</a:t>
            </a:r>
            <a:endParaRPr lang="en-US" sz="1950" b="1" dirty="0">
              <a:solidFill>
                <a:srgbClr val="000000"/>
              </a:solidFill>
              <a:latin typeface="Montserrat Bold"/>
              <a:ea typeface="Montserrat Bold"/>
              <a:cs typeface="Montserrat Bold"/>
              <a:sym typeface="Montserrat Bold"/>
            </a:endParaRPr>
          </a:p>
        </p:txBody>
      </p:sp>
      <p:sp>
        <p:nvSpPr>
          <p:cNvPr id="29" name="TextBox 29"/>
          <p:cNvSpPr txBox="1"/>
          <p:nvPr/>
        </p:nvSpPr>
        <p:spPr>
          <a:xfrm>
            <a:off x="5793554" y="912255"/>
            <a:ext cx="3738596" cy="339725"/>
          </a:xfrm>
          <a:prstGeom prst="rect">
            <a:avLst/>
          </a:prstGeom>
        </p:spPr>
        <p:txBody>
          <a:bodyPr wrap="square" lIns="0" tIns="0" rIns="0" bIns="0" rtlCol="0" anchor="t">
            <a:spAutoFit/>
          </a:bodyPr>
          <a:lstStyle/>
          <a:p>
            <a:pPr algn="ctr">
              <a:lnSpc>
                <a:spcPts val="2800"/>
              </a:lnSpc>
              <a:spcBef>
                <a:spcPct val="0"/>
              </a:spcBef>
            </a:pPr>
            <a:r>
              <a:rPr lang="en-US" sz="2000" b="1" dirty="0" err="1">
                <a:solidFill>
                  <a:srgbClr val="000000"/>
                </a:solidFill>
                <a:latin typeface="Montserrat Bold"/>
                <a:ea typeface="Montserrat Bold"/>
                <a:cs typeface="Montserrat Bold"/>
                <a:sym typeface="Montserrat Bold"/>
              </a:rPr>
              <a:t>keywords_for_engagement</a:t>
            </a:r>
            <a:endParaRPr lang="en-US" sz="2000" b="1" dirty="0">
              <a:solidFill>
                <a:srgbClr val="000000"/>
              </a:solidFill>
              <a:latin typeface="Montserrat Bold"/>
              <a:ea typeface="Montserrat Bold"/>
              <a:cs typeface="Montserrat Bold"/>
              <a:sym typeface="Montserrat Bold"/>
            </a:endParaRPr>
          </a:p>
        </p:txBody>
      </p:sp>
      <p:sp>
        <p:nvSpPr>
          <p:cNvPr id="30" name="TextBox 30"/>
          <p:cNvSpPr txBox="1"/>
          <p:nvPr/>
        </p:nvSpPr>
        <p:spPr>
          <a:xfrm>
            <a:off x="6089532" y="1448046"/>
            <a:ext cx="3231654" cy="339725"/>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Montserrat Bold"/>
                <a:ea typeface="Montserrat Bold"/>
                <a:cs typeface="Montserrat Bold"/>
                <a:sym typeface="Montserrat Bold"/>
              </a:rPr>
              <a:t>emojis_for_engagement</a:t>
            </a:r>
          </a:p>
        </p:txBody>
      </p:sp>
      <p:grpSp>
        <p:nvGrpSpPr>
          <p:cNvPr id="31" name="Group 31"/>
          <p:cNvGrpSpPr/>
          <p:nvPr/>
        </p:nvGrpSpPr>
        <p:grpSpPr>
          <a:xfrm>
            <a:off x="766670" y="1993700"/>
            <a:ext cx="2434293" cy="690810"/>
            <a:chOff x="0" y="0"/>
            <a:chExt cx="3245724" cy="921080"/>
          </a:xfrm>
        </p:grpSpPr>
        <p:grpSp>
          <p:nvGrpSpPr>
            <p:cNvPr id="32" name="Group 32"/>
            <p:cNvGrpSpPr/>
            <p:nvPr/>
          </p:nvGrpSpPr>
          <p:grpSpPr>
            <a:xfrm>
              <a:off x="0" y="0"/>
              <a:ext cx="3245724" cy="921080"/>
              <a:chOff x="0" y="0"/>
              <a:chExt cx="1872886" cy="531493"/>
            </a:xfrm>
          </p:grpSpPr>
          <p:sp>
            <p:nvSpPr>
              <p:cNvPr id="33" name="Freeform 33"/>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34" name="TextBox 34"/>
              <p:cNvSpPr txBox="1"/>
              <p:nvPr/>
            </p:nvSpPr>
            <p:spPr>
              <a:xfrm>
                <a:off x="0" y="-28575"/>
                <a:ext cx="1872886" cy="560068"/>
              </a:xfrm>
              <a:prstGeom prst="rect">
                <a:avLst/>
              </a:prstGeom>
            </p:spPr>
            <p:txBody>
              <a:bodyPr lIns="50800" tIns="50800" rIns="50800" bIns="50800" rtlCol="0" anchor="ctr"/>
              <a:lstStyle/>
              <a:p>
                <a:pPr algn="ctr">
                  <a:lnSpc>
                    <a:spcPts val="1960"/>
                  </a:lnSpc>
                </a:pPr>
                <a:endParaRPr/>
              </a:p>
            </p:txBody>
          </p:sp>
        </p:grpSp>
        <p:sp>
          <p:nvSpPr>
            <p:cNvPr id="35" name="TextBox 35"/>
            <p:cNvSpPr txBox="1"/>
            <p:nvPr/>
          </p:nvSpPr>
          <p:spPr>
            <a:xfrm>
              <a:off x="1071257" y="99909"/>
              <a:ext cx="1842757" cy="677592"/>
            </a:xfrm>
            <a:prstGeom prst="rect">
              <a:avLst/>
            </a:prstGeom>
          </p:spPr>
          <p:txBody>
            <a:bodyPr lIns="0" tIns="0" rIns="0" bIns="0" rtlCol="0" anchor="t">
              <a:spAutoFit/>
            </a:bodyPr>
            <a:lstStyle/>
            <a:p>
              <a:pPr algn="ctr">
                <a:lnSpc>
                  <a:spcPts val="4276"/>
                </a:lnSpc>
              </a:pPr>
              <a:r>
                <a:rPr lang="en-US" sz="3054">
                  <a:solidFill>
                    <a:srgbClr val="000000"/>
                  </a:solidFill>
                  <a:latin typeface="Glacial Indifference"/>
                  <a:ea typeface="Glacial Indifference"/>
                  <a:cs typeface="Glacial Indifference"/>
                  <a:sym typeface="Glacial Indifference"/>
                </a:rPr>
                <a:t>LIKES</a:t>
              </a:r>
            </a:p>
          </p:txBody>
        </p:sp>
        <p:sp>
          <p:nvSpPr>
            <p:cNvPr id="36" name="Freeform 36"/>
            <p:cNvSpPr/>
            <p:nvPr/>
          </p:nvSpPr>
          <p:spPr>
            <a:xfrm rot="-766962">
              <a:off x="463484" y="143938"/>
              <a:ext cx="563298" cy="539358"/>
            </a:xfrm>
            <a:custGeom>
              <a:avLst/>
              <a:gdLst/>
              <a:ahLst/>
              <a:cxnLst/>
              <a:rect l="l" t="t" r="r" b="b"/>
              <a:pathLst>
                <a:path w="563298" h="539358">
                  <a:moveTo>
                    <a:pt x="0" y="0"/>
                  </a:moveTo>
                  <a:lnTo>
                    <a:pt x="563298" y="0"/>
                  </a:lnTo>
                  <a:lnTo>
                    <a:pt x="563298" y="539358"/>
                  </a:lnTo>
                  <a:lnTo>
                    <a:pt x="0" y="539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37" name="Group 37"/>
          <p:cNvGrpSpPr/>
          <p:nvPr/>
        </p:nvGrpSpPr>
        <p:grpSpPr>
          <a:xfrm>
            <a:off x="6089532" y="1993700"/>
            <a:ext cx="3284344" cy="690810"/>
            <a:chOff x="0" y="0"/>
            <a:chExt cx="4379125" cy="921080"/>
          </a:xfrm>
        </p:grpSpPr>
        <p:grpSp>
          <p:nvGrpSpPr>
            <p:cNvPr id="38" name="Group 38"/>
            <p:cNvGrpSpPr/>
            <p:nvPr/>
          </p:nvGrpSpPr>
          <p:grpSpPr>
            <a:xfrm>
              <a:off x="0" y="0"/>
              <a:ext cx="4379125" cy="921080"/>
              <a:chOff x="0" y="0"/>
              <a:chExt cx="2526895" cy="531493"/>
            </a:xfrm>
          </p:grpSpPr>
          <p:sp>
            <p:nvSpPr>
              <p:cNvPr id="39" name="Freeform 39"/>
              <p:cNvSpPr/>
              <p:nvPr/>
            </p:nvSpPr>
            <p:spPr>
              <a:xfrm>
                <a:off x="0" y="0"/>
                <a:ext cx="2526895" cy="531493"/>
              </a:xfrm>
              <a:custGeom>
                <a:avLst/>
                <a:gdLst/>
                <a:ahLst/>
                <a:cxnLst/>
                <a:rect l="l" t="t" r="r" b="b"/>
                <a:pathLst>
                  <a:path w="2526895" h="531493">
                    <a:moveTo>
                      <a:pt x="169720" y="0"/>
                    </a:moveTo>
                    <a:lnTo>
                      <a:pt x="2357176" y="0"/>
                    </a:lnTo>
                    <a:cubicBezTo>
                      <a:pt x="2402188" y="0"/>
                      <a:pt x="2445357" y="17881"/>
                      <a:pt x="2477186" y="49710"/>
                    </a:cubicBezTo>
                    <a:cubicBezTo>
                      <a:pt x="2509014" y="81538"/>
                      <a:pt x="2526895" y="124707"/>
                      <a:pt x="2526895" y="169720"/>
                    </a:cubicBezTo>
                    <a:lnTo>
                      <a:pt x="2526895" y="361773"/>
                    </a:lnTo>
                    <a:cubicBezTo>
                      <a:pt x="2526895" y="406785"/>
                      <a:pt x="2509014" y="449954"/>
                      <a:pt x="2477186" y="481783"/>
                    </a:cubicBezTo>
                    <a:cubicBezTo>
                      <a:pt x="2445357" y="513612"/>
                      <a:pt x="2402188" y="531493"/>
                      <a:pt x="2357176" y="531493"/>
                    </a:cubicBezTo>
                    <a:lnTo>
                      <a:pt x="169720" y="531493"/>
                    </a:lnTo>
                    <a:cubicBezTo>
                      <a:pt x="75986" y="531493"/>
                      <a:pt x="0" y="455507"/>
                      <a:pt x="0" y="361773"/>
                    </a:cubicBezTo>
                    <a:lnTo>
                      <a:pt x="0" y="169720"/>
                    </a:lnTo>
                    <a:cubicBezTo>
                      <a:pt x="0" y="75986"/>
                      <a:pt x="75986" y="0"/>
                      <a:pt x="169720" y="0"/>
                    </a:cubicBezTo>
                    <a:close/>
                  </a:path>
                </a:pathLst>
              </a:custGeom>
              <a:solidFill>
                <a:srgbClr val="FE705D"/>
              </a:solidFill>
            </p:spPr>
            <p:txBody>
              <a:bodyPr/>
              <a:lstStyle/>
              <a:p>
                <a:endParaRPr lang="en-US"/>
              </a:p>
            </p:txBody>
          </p:sp>
          <p:sp>
            <p:nvSpPr>
              <p:cNvPr id="40" name="TextBox 40"/>
              <p:cNvSpPr txBox="1"/>
              <p:nvPr/>
            </p:nvSpPr>
            <p:spPr>
              <a:xfrm>
                <a:off x="0" y="-28575"/>
                <a:ext cx="2526895" cy="560068"/>
              </a:xfrm>
              <a:prstGeom prst="rect">
                <a:avLst/>
              </a:prstGeom>
            </p:spPr>
            <p:txBody>
              <a:bodyPr lIns="50800" tIns="50800" rIns="50800" bIns="50800" rtlCol="0" anchor="ctr"/>
              <a:lstStyle/>
              <a:p>
                <a:pPr algn="ctr">
                  <a:lnSpc>
                    <a:spcPts val="1960"/>
                  </a:lnSpc>
                </a:pPr>
                <a:endParaRPr/>
              </a:p>
            </p:txBody>
          </p:sp>
        </p:grpSp>
        <p:sp>
          <p:nvSpPr>
            <p:cNvPr id="41" name="TextBox 41"/>
            <p:cNvSpPr txBox="1"/>
            <p:nvPr/>
          </p:nvSpPr>
          <p:spPr>
            <a:xfrm>
              <a:off x="1119298" y="93169"/>
              <a:ext cx="3040295" cy="677592"/>
            </a:xfrm>
            <a:prstGeom prst="rect">
              <a:avLst/>
            </a:prstGeom>
          </p:spPr>
          <p:txBody>
            <a:bodyPr lIns="0" tIns="0" rIns="0" bIns="0" rtlCol="0" anchor="t">
              <a:spAutoFit/>
            </a:bodyPr>
            <a:lstStyle/>
            <a:p>
              <a:pPr algn="ctr">
                <a:lnSpc>
                  <a:spcPts val="4276"/>
                </a:lnSpc>
              </a:pPr>
              <a:r>
                <a:rPr lang="en-US" sz="3054">
                  <a:solidFill>
                    <a:srgbClr val="000000"/>
                  </a:solidFill>
                  <a:latin typeface="Glacial Indifference"/>
                  <a:ea typeface="Glacial Indifference"/>
                  <a:cs typeface="Glacial Indifference"/>
                  <a:sym typeface="Glacial Indifference"/>
                </a:rPr>
                <a:t>COMMENTS</a:t>
              </a:r>
            </a:p>
          </p:txBody>
        </p:sp>
        <p:sp>
          <p:nvSpPr>
            <p:cNvPr id="42" name="Freeform 42"/>
            <p:cNvSpPr/>
            <p:nvPr/>
          </p:nvSpPr>
          <p:spPr>
            <a:xfrm>
              <a:off x="180417" y="222941"/>
              <a:ext cx="833187" cy="547821"/>
            </a:xfrm>
            <a:custGeom>
              <a:avLst/>
              <a:gdLst/>
              <a:ahLst/>
              <a:cxnLst/>
              <a:rect l="l" t="t" r="r" b="b"/>
              <a:pathLst>
                <a:path w="833187" h="547821">
                  <a:moveTo>
                    <a:pt x="0" y="0"/>
                  </a:moveTo>
                  <a:lnTo>
                    <a:pt x="833187" y="0"/>
                  </a:lnTo>
                  <a:lnTo>
                    <a:pt x="833187" y="547820"/>
                  </a:lnTo>
                  <a:lnTo>
                    <a:pt x="0" y="5478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43" name="Group 43"/>
          <p:cNvGrpSpPr/>
          <p:nvPr/>
        </p:nvGrpSpPr>
        <p:grpSpPr>
          <a:xfrm>
            <a:off x="5119520" y="2879297"/>
            <a:ext cx="4564319" cy="3306153"/>
            <a:chOff x="0" y="0"/>
            <a:chExt cx="1690488" cy="1224501"/>
          </a:xfrm>
        </p:grpSpPr>
        <p:sp>
          <p:nvSpPr>
            <p:cNvPr id="44" name="Freeform 44"/>
            <p:cNvSpPr/>
            <p:nvPr/>
          </p:nvSpPr>
          <p:spPr>
            <a:xfrm>
              <a:off x="0" y="0"/>
              <a:ext cx="1690488" cy="1224501"/>
            </a:xfrm>
            <a:custGeom>
              <a:avLst/>
              <a:gdLst/>
              <a:ahLst/>
              <a:cxnLst/>
              <a:rect l="l" t="t" r="r" b="b"/>
              <a:pathLst>
                <a:path w="1690488" h="1224501">
                  <a:moveTo>
                    <a:pt x="23747" y="0"/>
                  </a:moveTo>
                  <a:lnTo>
                    <a:pt x="1666742" y="0"/>
                  </a:lnTo>
                  <a:cubicBezTo>
                    <a:pt x="1679857" y="0"/>
                    <a:pt x="1690488" y="10632"/>
                    <a:pt x="1690488" y="23747"/>
                  </a:cubicBezTo>
                  <a:lnTo>
                    <a:pt x="1690488" y="1200755"/>
                  </a:lnTo>
                  <a:cubicBezTo>
                    <a:pt x="1690488" y="1213869"/>
                    <a:pt x="1679857" y="1224501"/>
                    <a:pt x="1666742" y="1224501"/>
                  </a:cubicBezTo>
                  <a:lnTo>
                    <a:pt x="23747" y="1224501"/>
                  </a:lnTo>
                  <a:cubicBezTo>
                    <a:pt x="10632" y="1224501"/>
                    <a:pt x="0" y="1213869"/>
                    <a:pt x="0" y="1200755"/>
                  </a:cubicBezTo>
                  <a:lnTo>
                    <a:pt x="0" y="23747"/>
                  </a:lnTo>
                  <a:cubicBezTo>
                    <a:pt x="0" y="10632"/>
                    <a:pt x="10632" y="0"/>
                    <a:pt x="23747" y="0"/>
                  </a:cubicBezTo>
                  <a:close/>
                </a:path>
              </a:pathLst>
            </a:custGeom>
            <a:solidFill>
              <a:srgbClr val="FFB7C5"/>
            </a:solidFill>
          </p:spPr>
          <p:txBody>
            <a:bodyPr/>
            <a:lstStyle/>
            <a:p>
              <a:endParaRPr lang="en-US"/>
            </a:p>
          </p:txBody>
        </p:sp>
        <p:sp>
          <p:nvSpPr>
            <p:cNvPr id="45" name="TextBox 45"/>
            <p:cNvSpPr txBox="1"/>
            <p:nvPr/>
          </p:nvSpPr>
          <p:spPr>
            <a:xfrm>
              <a:off x="0" y="-28575"/>
              <a:ext cx="1690488" cy="1253076"/>
            </a:xfrm>
            <a:prstGeom prst="rect">
              <a:avLst/>
            </a:prstGeom>
          </p:spPr>
          <p:txBody>
            <a:bodyPr lIns="50800" tIns="50800" rIns="50800" bIns="50800" rtlCol="0" anchor="ctr"/>
            <a:lstStyle/>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Question Marks &amp; Keywords: Statistically significant; strong positive effects on comments.</a:t>
              </a:r>
            </a:p>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Exclamation Marks &amp; Emojis: Not statistically significant; effects may be due to random variation.</a:t>
              </a:r>
            </a:p>
            <a:p>
              <a:pPr algn="ctr">
                <a:lnSpc>
                  <a:spcPts val="1820"/>
                </a:lnSpc>
              </a:pPr>
              <a:r>
                <a:rPr lang="en-US" sz="1300" b="1">
                  <a:solidFill>
                    <a:srgbClr val="000000"/>
                  </a:solidFill>
                  <a:latin typeface="Montserrat Bold"/>
                  <a:ea typeface="Montserrat Bold"/>
                  <a:cs typeface="Montserrat Bold"/>
                  <a:sym typeface="Montserrat Bold"/>
                </a:rPr>
                <a:t>STANDARDIZED REGRESSION</a:t>
              </a:r>
            </a:p>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Exclamation Marks: Insignificant negative effect on comments.</a:t>
              </a:r>
            </a:p>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Question Marks: Significantly increase comments; encourages interaction.</a:t>
              </a:r>
            </a:p>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Keywords: Strongest positive impact; boosts comments significantly.</a:t>
              </a:r>
            </a:p>
            <a:p>
              <a:pPr marL="280671" lvl="1" indent="-140336" algn="ctr">
                <a:lnSpc>
                  <a:spcPts val="1820"/>
                </a:lnSpc>
                <a:buFont typeface="Arial"/>
                <a:buChar char="•"/>
              </a:pPr>
              <a:r>
                <a:rPr lang="en-US" sz="1300">
                  <a:solidFill>
                    <a:srgbClr val="000000"/>
                  </a:solidFill>
                  <a:latin typeface="Montserrat"/>
                  <a:ea typeface="Montserrat"/>
                  <a:cs typeface="Montserrat"/>
                  <a:sym typeface="Montserrat"/>
                </a:rPr>
                <a:t>Emojis: Insignificant positive effect on comments</a:t>
              </a:r>
            </a:p>
            <a:p>
              <a:pPr algn="ctr">
                <a:lnSpc>
                  <a:spcPts val="1820"/>
                </a:lnSpc>
              </a:pPr>
              <a:endParaRPr lang="en-US" sz="1300">
                <a:solidFill>
                  <a:srgbClr val="000000"/>
                </a:solidFill>
                <a:latin typeface="Montserrat"/>
                <a:ea typeface="Montserrat"/>
                <a:cs typeface="Montserrat"/>
                <a:sym typeface="Montserrat"/>
              </a:endParaRPr>
            </a:p>
          </p:txBody>
        </p:sp>
      </p:grpSp>
      <p:sp>
        <p:nvSpPr>
          <p:cNvPr id="46" name="TextBox 46"/>
          <p:cNvSpPr txBox="1"/>
          <p:nvPr/>
        </p:nvSpPr>
        <p:spPr>
          <a:xfrm>
            <a:off x="180901" y="6347375"/>
            <a:ext cx="9391799" cy="540385"/>
          </a:xfrm>
          <a:prstGeom prst="rect">
            <a:avLst/>
          </a:prstGeom>
        </p:spPr>
        <p:txBody>
          <a:bodyPr lIns="0" tIns="0" rIns="0" bIns="0" rtlCol="0" anchor="t">
            <a:spAutoFit/>
          </a:bodyPr>
          <a:lstStyle/>
          <a:p>
            <a:pPr algn="ctr">
              <a:lnSpc>
                <a:spcPts val="2239"/>
              </a:lnSpc>
              <a:spcBef>
                <a:spcPct val="0"/>
              </a:spcBef>
            </a:pPr>
            <a:r>
              <a:rPr lang="en-US" sz="1599" b="1" dirty="0">
                <a:solidFill>
                  <a:srgbClr val="69ADD4"/>
                </a:solidFill>
                <a:latin typeface="Montserrat Bold"/>
                <a:ea typeface="Montserrat Bold"/>
                <a:cs typeface="Montserrat Bold"/>
                <a:sym typeface="Montserrat Bold"/>
              </a:rPr>
              <a:t>LIKES</a:t>
            </a:r>
            <a:r>
              <a:rPr lang="en-US" sz="1599" b="1" dirty="0">
                <a:solidFill>
                  <a:srgbClr val="FFFFFF"/>
                </a:solidFill>
                <a:latin typeface="Montserrat Bold"/>
                <a:ea typeface="Montserrat Bold"/>
                <a:cs typeface="Montserrat Bold"/>
                <a:sym typeface="Montserrat Bold"/>
              </a:rPr>
              <a:t>: R-squared increased from 0.438 to 0.439, showing slight improvement.</a:t>
            </a:r>
          </a:p>
          <a:p>
            <a:pPr algn="ctr">
              <a:lnSpc>
                <a:spcPts val="2239"/>
              </a:lnSpc>
              <a:spcBef>
                <a:spcPct val="0"/>
              </a:spcBef>
            </a:pPr>
            <a:r>
              <a:rPr lang="en-US" sz="1599" b="1" dirty="0">
                <a:solidFill>
                  <a:srgbClr val="69ADD4"/>
                </a:solidFill>
                <a:latin typeface="Montserrat Bold"/>
                <a:ea typeface="Montserrat Bold"/>
                <a:cs typeface="Montserrat Bold"/>
                <a:sym typeface="Montserrat Bold"/>
              </a:rPr>
              <a:t>COMMENTS</a:t>
            </a:r>
            <a:r>
              <a:rPr lang="en-US" sz="1599" b="1" dirty="0">
                <a:solidFill>
                  <a:srgbClr val="FFFFFF"/>
                </a:solidFill>
                <a:latin typeface="Montserrat Bold"/>
                <a:ea typeface="Montserrat Bold"/>
                <a:cs typeface="Montserrat Bold"/>
                <a:sym typeface="Montserrat Bold"/>
              </a:rPr>
              <a:t>: R-squared rose from 0.070 to 0.081, indicating better engagement insights.</a:t>
            </a:r>
          </a:p>
        </p:txBody>
      </p:sp>
    </p:spTree>
  </p:cSld>
  <p:clrMapOvr>
    <a:masterClrMapping/>
  </p:clrMapOvr>
  <p:transition spd="slow" advTm="57858">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reeform 7"/>
          <p:cNvSpPr/>
          <p:nvPr/>
        </p:nvSpPr>
        <p:spPr>
          <a:xfrm>
            <a:off x="8857416" y="241640"/>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816385" y="3199987"/>
            <a:ext cx="302840" cy="306513"/>
          </a:xfrm>
          <a:custGeom>
            <a:avLst/>
            <a:gdLst/>
            <a:ahLst/>
            <a:cxnLst/>
            <a:rect l="l" t="t" r="r" b="b"/>
            <a:pathLst>
              <a:path w="302840" h="306513">
                <a:moveTo>
                  <a:pt x="0" y="0"/>
                </a:moveTo>
                <a:lnTo>
                  <a:pt x="302840" y="0"/>
                </a:lnTo>
                <a:lnTo>
                  <a:pt x="302840" y="306514"/>
                </a:lnTo>
                <a:lnTo>
                  <a:pt x="0" y="306514"/>
                </a:lnTo>
                <a:lnTo>
                  <a:pt x="0" y="0"/>
                </a:lnTo>
                <a:close/>
              </a:path>
            </a:pathLst>
          </a:custGeom>
          <a:blipFill>
            <a:blip r:embed="rId5">
              <a:extLst>
                <a:ext uri="{96DAC541-7B7A-43D3-8B79-37D633B846F1}">
                  <asvg:svgBlip xmlns:asvg="http://schemas.microsoft.com/office/drawing/2016/SVG/main" r:embed="rId6"/>
                </a:ext>
              </a:extLst>
            </a:blip>
            <a:stretch>
              <a:fillRect l="-122527" b="-112440"/>
            </a:stretch>
          </a:blipFill>
        </p:spPr>
        <p:txBody>
          <a:bodyPr/>
          <a:lstStyle/>
          <a:p>
            <a:endParaRPr lang="en-US"/>
          </a:p>
        </p:txBody>
      </p:sp>
      <p:grpSp>
        <p:nvGrpSpPr>
          <p:cNvPr id="9" name="Group 9"/>
          <p:cNvGrpSpPr/>
          <p:nvPr/>
        </p:nvGrpSpPr>
        <p:grpSpPr>
          <a:xfrm>
            <a:off x="-308302" y="1467250"/>
            <a:ext cx="6901944" cy="612298"/>
            <a:chOff x="0" y="0"/>
            <a:chExt cx="9202592" cy="816397"/>
          </a:xfrm>
        </p:grpSpPr>
        <p:grpSp>
          <p:nvGrpSpPr>
            <p:cNvPr id="10" name="Group 10"/>
            <p:cNvGrpSpPr/>
            <p:nvPr/>
          </p:nvGrpSpPr>
          <p:grpSpPr>
            <a:xfrm>
              <a:off x="2664142" y="0"/>
              <a:ext cx="3882714" cy="816397"/>
              <a:chOff x="0" y="0"/>
              <a:chExt cx="1078532" cy="226777"/>
            </a:xfrm>
          </p:grpSpPr>
          <p:sp>
            <p:nvSpPr>
              <p:cNvPr id="11" name="Freeform 11"/>
              <p:cNvSpPr/>
              <p:nvPr/>
            </p:nvSpPr>
            <p:spPr>
              <a:xfrm>
                <a:off x="0" y="0"/>
                <a:ext cx="1078532" cy="226777"/>
              </a:xfrm>
              <a:custGeom>
                <a:avLst/>
                <a:gdLst/>
                <a:ahLst/>
                <a:cxnLst/>
                <a:rect l="l" t="t" r="r" b="b"/>
                <a:pathLst>
                  <a:path w="1078532" h="226777">
                    <a:moveTo>
                      <a:pt x="109002" y="0"/>
                    </a:moveTo>
                    <a:lnTo>
                      <a:pt x="969529" y="0"/>
                    </a:lnTo>
                    <a:cubicBezTo>
                      <a:pt x="1029729" y="0"/>
                      <a:pt x="1078532" y="48802"/>
                      <a:pt x="1078532" y="109002"/>
                    </a:cubicBezTo>
                    <a:lnTo>
                      <a:pt x="1078532" y="117775"/>
                    </a:lnTo>
                    <a:cubicBezTo>
                      <a:pt x="1078532" y="177975"/>
                      <a:pt x="1029729" y="226777"/>
                      <a:pt x="969529" y="226777"/>
                    </a:cubicBezTo>
                    <a:lnTo>
                      <a:pt x="109002" y="226777"/>
                    </a:lnTo>
                    <a:cubicBezTo>
                      <a:pt x="48802" y="226777"/>
                      <a:pt x="0" y="177975"/>
                      <a:pt x="0" y="117775"/>
                    </a:cubicBezTo>
                    <a:lnTo>
                      <a:pt x="0" y="109002"/>
                    </a:lnTo>
                    <a:cubicBezTo>
                      <a:pt x="0" y="48802"/>
                      <a:pt x="48802" y="0"/>
                      <a:pt x="109002" y="0"/>
                    </a:cubicBezTo>
                    <a:close/>
                  </a:path>
                </a:pathLst>
              </a:custGeom>
              <a:solidFill>
                <a:srgbClr val="FFB7C5"/>
              </a:solidFill>
            </p:spPr>
            <p:txBody>
              <a:bodyPr/>
              <a:lstStyle/>
              <a:p>
                <a:endParaRPr lang="en-US"/>
              </a:p>
            </p:txBody>
          </p:sp>
          <p:sp>
            <p:nvSpPr>
              <p:cNvPr id="12" name="TextBox 12"/>
              <p:cNvSpPr txBox="1"/>
              <p:nvPr/>
            </p:nvSpPr>
            <p:spPr>
              <a:xfrm>
                <a:off x="0" y="-28575"/>
                <a:ext cx="1078532" cy="255352"/>
              </a:xfrm>
              <a:prstGeom prst="rect">
                <a:avLst/>
              </a:prstGeom>
            </p:spPr>
            <p:txBody>
              <a:bodyPr lIns="50800" tIns="50800" rIns="50800" bIns="50800" rtlCol="0" anchor="ctr"/>
              <a:lstStyle/>
              <a:p>
                <a:pPr algn="ctr">
                  <a:lnSpc>
                    <a:spcPts val="1960"/>
                  </a:lnSpc>
                </a:pPr>
                <a:endParaRPr/>
              </a:p>
            </p:txBody>
          </p:sp>
        </p:grpSp>
        <p:sp>
          <p:nvSpPr>
            <p:cNvPr id="13" name="TextBox 13"/>
            <p:cNvSpPr txBox="1"/>
            <p:nvPr/>
          </p:nvSpPr>
          <p:spPr>
            <a:xfrm>
              <a:off x="0" y="180022"/>
              <a:ext cx="9202592" cy="418254"/>
            </a:xfrm>
            <a:prstGeom prst="rect">
              <a:avLst/>
            </a:prstGeom>
          </p:spPr>
          <p:txBody>
            <a:bodyPr lIns="0" tIns="0" rIns="0" bIns="0" rtlCol="0" anchor="t">
              <a:spAutoFit/>
            </a:bodyPr>
            <a:lstStyle/>
            <a:p>
              <a:pPr algn="ctr">
                <a:lnSpc>
                  <a:spcPts val="2659"/>
                </a:lnSpc>
                <a:spcBef>
                  <a:spcPct val="0"/>
                </a:spcBef>
              </a:pPr>
              <a:r>
                <a:rPr lang="en-US" sz="1899" b="1">
                  <a:solidFill>
                    <a:srgbClr val="FAFAFA"/>
                  </a:solidFill>
                  <a:latin typeface="Montserrat Bold"/>
                  <a:ea typeface="Montserrat Bold"/>
                  <a:cs typeface="Montserrat Bold"/>
                  <a:sym typeface="Montserrat Bold"/>
                </a:rPr>
                <a:t> Weekday </a:t>
              </a:r>
            </a:p>
          </p:txBody>
        </p:sp>
      </p:grpSp>
      <p:grpSp>
        <p:nvGrpSpPr>
          <p:cNvPr id="14" name="Group 14"/>
          <p:cNvGrpSpPr/>
          <p:nvPr/>
        </p:nvGrpSpPr>
        <p:grpSpPr>
          <a:xfrm>
            <a:off x="3218220" y="1467250"/>
            <a:ext cx="6901944" cy="612298"/>
            <a:chOff x="0" y="0"/>
            <a:chExt cx="9202592" cy="816397"/>
          </a:xfrm>
        </p:grpSpPr>
        <p:grpSp>
          <p:nvGrpSpPr>
            <p:cNvPr id="15" name="Group 15"/>
            <p:cNvGrpSpPr/>
            <p:nvPr/>
          </p:nvGrpSpPr>
          <p:grpSpPr>
            <a:xfrm>
              <a:off x="2664142" y="0"/>
              <a:ext cx="3882714" cy="816397"/>
              <a:chOff x="0" y="0"/>
              <a:chExt cx="1078532" cy="226777"/>
            </a:xfrm>
          </p:grpSpPr>
          <p:sp>
            <p:nvSpPr>
              <p:cNvPr id="16" name="Freeform 16"/>
              <p:cNvSpPr/>
              <p:nvPr/>
            </p:nvSpPr>
            <p:spPr>
              <a:xfrm>
                <a:off x="0" y="0"/>
                <a:ext cx="1078532" cy="226777"/>
              </a:xfrm>
              <a:custGeom>
                <a:avLst/>
                <a:gdLst/>
                <a:ahLst/>
                <a:cxnLst/>
                <a:rect l="l" t="t" r="r" b="b"/>
                <a:pathLst>
                  <a:path w="1078532" h="226777">
                    <a:moveTo>
                      <a:pt x="109002" y="0"/>
                    </a:moveTo>
                    <a:lnTo>
                      <a:pt x="969529" y="0"/>
                    </a:lnTo>
                    <a:cubicBezTo>
                      <a:pt x="1029729" y="0"/>
                      <a:pt x="1078532" y="48802"/>
                      <a:pt x="1078532" y="109002"/>
                    </a:cubicBezTo>
                    <a:lnTo>
                      <a:pt x="1078532" y="117775"/>
                    </a:lnTo>
                    <a:cubicBezTo>
                      <a:pt x="1078532" y="177975"/>
                      <a:pt x="1029729" y="226777"/>
                      <a:pt x="969529" y="226777"/>
                    </a:cubicBezTo>
                    <a:lnTo>
                      <a:pt x="109002" y="226777"/>
                    </a:lnTo>
                    <a:cubicBezTo>
                      <a:pt x="48802" y="226777"/>
                      <a:pt x="0" y="177975"/>
                      <a:pt x="0" y="117775"/>
                    </a:cubicBezTo>
                    <a:lnTo>
                      <a:pt x="0" y="109002"/>
                    </a:lnTo>
                    <a:cubicBezTo>
                      <a:pt x="0" y="48802"/>
                      <a:pt x="48802" y="0"/>
                      <a:pt x="109002" y="0"/>
                    </a:cubicBezTo>
                    <a:close/>
                  </a:path>
                </a:pathLst>
              </a:custGeom>
              <a:solidFill>
                <a:srgbClr val="FFB7C5"/>
              </a:solidFill>
            </p:spPr>
            <p:txBody>
              <a:bodyPr/>
              <a:lstStyle/>
              <a:p>
                <a:endParaRPr lang="en-US"/>
              </a:p>
            </p:txBody>
          </p:sp>
          <p:sp>
            <p:nvSpPr>
              <p:cNvPr id="17" name="TextBox 17"/>
              <p:cNvSpPr txBox="1"/>
              <p:nvPr/>
            </p:nvSpPr>
            <p:spPr>
              <a:xfrm>
                <a:off x="0" y="-28575"/>
                <a:ext cx="1078532" cy="25535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0" y="180022"/>
              <a:ext cx="9202592" cy="418254"/>
            </a:xfrm>
            <a:prstGeom prst="rect">
              <a:avLst/>
            </a:prstGeom>
          </p:spPr>
          <p:txBody>
            <a:bodyPr lIns="0" tIns="0" rIns="0" bIns="0" rtlCol="0" anchor="t">
              <a:spAutoFit/>
            </a:bodyPr>
            <a:lstStyle/>
            <a:p>
              <a:pPr algn="ctr">
                <a:lnSpc>
                  <a:spcPts val="2659"/>
                </a:lnSpc>
                <a:spcBef>
                  <a:spcPct val="0"/>
                </a:spcBef>
              </a:pPr>
              <a:r>
                <a:rPr lang="en-US" sz="1899" b="1">
                  <a:solidFill>
                    <a:srgbClr val="FAFAFA"/>
                  </a:solidFill>
                  <a:latin typeface="Montserrat Bold"/>
                  <a:ea typeface="Montserrat Bold"/>
                  <a:cs typeface="Montserrat Bold"/>
                  <a:sym typeface="Montserrat Bold"/>
                </a:rPr>
                <a:t> Weekend </a:t>
              </a:r>
            </a:p>
          </p:txBody>
        </p:sp>
      </p:grpSp>
      <p:sp>
        <p:nvSpPr>
          <p:cNvPr id="19" name="Freeform 19"/>
          <p:cNvSpPr/>
          <p:nvPr/>
        </p:nvSpPr>
        <p:spPr>
          <a:xfrm>
            <a:off x="1967805" y="2241970"/>
            <a:ext cx="6203247" cy="3512588"/>
          </a:xfrm>
          <a:custGeom>
            <a:avLst/>
            <a:gdLst/>
            <a:ahLst/>
            <a:cxnLst/>
            <a:rect l="l" t="t" r="r" b="b"/>
            <a:pathLst>
              <a:path w="6203247" h="3512588">
                <a:moveTo>
                  <a:pt x="0" y="0"/>
                </a:moveTo>
                <a:lnTo>
                  <a:pt x="6203246" y="0"/>
                </a:lnTo>
                <a:lnTo>
                  <a:pt x="6203246" y="3512589"/>
                </a:lnTo>
                <a:lnTo>
                  <a:pt x="0" y="35125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TextBox 20"/>
          <p:cNvSpPr txBox="1"/>
          <p:nvPr/>
        </p:nvSpPr>
        <p:spPr>
          <a:xfrm>
            <a:off x="1816385" y="298041"/>
            <a:ext cx="6603862" cy="323527"/>
          </a:xfrm>
          <a:prstGeom prst="rect">
            <a:avLst/>
          </a:prstGeom>
        </p:spPr>
        <p:txBody>
          <a:bodyPr lIns="0" tIns="0" rIns="0" bIns="0" rtlCol="0" anchor="t">
            <a:spAutoFit/>
          </a:bodyPr>
          <a:lstStyle/>
          <a:p>
            <a:pPr algn="l">
              <a:lnSpc>
                <a:spcPts val="2642"/>
              </a:lnSpc>
            </a:pPr>
            <a:r>
              <a:rPr lang="en-US" sz="1887" b="1">
                <a:solidFill>
                  <a:srgbClr val="FAFAFA"/>
                </a:solidFill>
                <a:latin typeface="Montserrat Bold"/>
                <a:ea typeface="Montserrat Bold"/>
                <a:cs typeface="Montserrat Bold"/>
                <a:sym typeface="Montserrat Bold"/>
              </a:rPr>
              <a:t>IMPACT OF WEEKENDS ON LIKES AND COMMENTS</a:t>
            </a:r>
          </a:p>
        </p:txBody>
      </p:sp>
      <p:sp>
        <p:nvSpPr>
          <p:cNvPr id="21" name="TextBox 21"/>
          <p:cNvSpPr txBox="1"/>
          <p:nvPr/>
        </p:nvSpPr>
        <p:spPr>
          <a:xfrm>
            <a:off x="366564" y="820526"/>
            <a:ext cx="9753600" cy="323215"/>
          </a:xfrm>
          <a:prstGeom prst="rect">
            <a:avLst/>
          </a:prstGeom>
        </p:spPr>
        <p:txBody>
          <a:bodyPr lIns="0" tIns="0" rIns="0" bIns="0" rtlCol="0" anchor="t">
            <a:spAutoFit/>
          </a:bodyPr>
          <a:lstStyle/>
          <a:p>
            <a:pPr algn="ctr">
              <a:lnSpc>
                <a:spcPts val="2659"/>
              </a:lnSpc>
              <a:spcBef>
                <a:spcPct val="0"/>
              </a:spcBef>
            </a:pPr>
            <a:r>
              <a:rPr lang="en-US" sz="1899">
                <a:solidFill>
                  <a:srgbClr val="FAFAFA"/>
                </a:solidFill>
                <a:latin typeface="Montserrat"/>
                <a:ea typeface="Montserrat"/>
                <a:cs typeface="Montserrat"/>
                <a:sym typeface="Montserrat"/>
              </a:rPr>
              <a:t>OBJECTIVE: Evaluate weekend influence on engagement</a:t>
            </a:r>
          </a:p>
        </p:txBody>
      </p:sp>
      <p:sp>
        <p:nvSpPr>
          <p:cNvPr id="22" name="TextBox 22"/>
          <p:cNvSpPr txBox="1"/>
          <p:nvPr/>
        </p:nvSpPr>
        <p:spPr>
          <a:xfrm>
            <a:off x="4601840" y="2371467"/>
            <a:ext cx="549920" cy="266700"/>
          </a:xfrm>
          <a:prstGeom prst="rect">
            <a:avLst/>
          </a:prstGeom>
        </p:spPr>
        <p:txBody>
          <a:bodyPr lIns="0" tIns="0" rIns="0" bIns="0" rtlCol="0" anchor="t">
            <a:spAutoFit/>
          </a:bodyPr>
          <a:lstStyle/>
          <a:p>
            <a:pPr algn="ctr">
              <a:lnSpc>
                <a:spcPts val="2100"/>
              </a:lnSpc>
              <a:spcBef>
                <a:spcPct val="0"/>
              </a:spcBef>
            </a:pPr>
            <a:r>
              <a:rPr lang="en-US" sz="1500">
                <a:solidFill>
                  <a:srgbClr val="000000"/>
                </a:solidFill>
                <a:latin typeface="Montserrat"/>
                <a:ea typeface="Montserrat"/>
                <a:cs typeface="Montserrat"/>
                <a:sym typeface="Montserrat"/>
              </a:rPr>
              <a:t>LIKES</a:t>
            </a:r>
          </a:p>
        </p:txBody>
      </p:sp>
      <p:sp>
        <p:nvSpPr>
          <p:cNvPr id="23" name="TextBox 23"/>
          <p:cNvSpPr txBox="1"/>
          <p:nvPr/>
        </p:nvSpPr>
        <p:spPr>
          <a:xfrm>
            <a:off x="4731512" y="1564244"/>
            <a:ext cx="386804" cy="372745"/>
          </a:xfrm>
          <a:prstGeom prst="rect">
            <a:avLst/>
          </a:prstGeom>
        </p:spPr>
        <p:txBody>
          <a:bodyPr lIns="0" tIns="0" rIns="0" bIns="0" rtlCol="0" anchor="t">
            <a:spAutoFit/>
          </a:bodyPr>
          <a:lstStyle/>
          <a:p>
            <a:pPr algn="ctr">
              <a:lnSpc>
                <a:spcPts val="3079"/>
              </a:lnSpc>
              <a:spcBef>
                <a:spcPct val="0"/>
              </a:spcBef>
            </a:pPr>
            <a:r>
              <a:rPr lang="en-US" sz="2199" b="1">
                <a:solidFill>
                  <a:srgbClr val="FFFFFF"/>
                </a:solidFill>
                <a:latin typeface="Montserrat Bold"/>
                <a:ea typeface="Montserrat Bold"/>
                <a:cs typeface="Montserrat Bold"/>
                <a:sym typeface="Montserrat Bold"/>
              </a:rPr>
              <a:t>VS</a:t>
            </a:r>
          </a:p>
        </p:txBody>
      </p:sp>
      <p:sp>
        <p:nvSpPr>
          <p:cNvPr id="24" name="TextBox 24"/>
          <p:cNvSpPr txBox="1"/>
          <p:nvPr/>
        </p:nvSpPr>
        <p:spPr>
          <a:xfrm>
            <a:off x="619884" y="3477926"/>
            <a:ext cx="836829" cy="284693"/>
          </a:xfrm>
          <a:prstGeom prst="rect">
            <a:avLst/>
          </a:prstGeom>
        </p:spPr>
        <p:txBody>
          <a:bodyPr wrap="square" lIns="0" tIns="0" rIns="0" bIns="0" rtlCol="0" anchor="t">
            <a:spAutoFit/>
          </a:bodyPr>
          <a:lstStyle/>
          <a:p>
            <a:pPr algn="ctr">
              <a:lnSpc>
                <a:spcPts val="2379"/>
              </a:lnSpc>
              <a:spcBef>
                <a:spcPct val="0"/>
              </a:spcBef>
            </a:pPr>
            <a:r>
              <a:rPr lang="en-US" sz="1699" b="1" dirty="0">
                <a:solidFill>
                  <a:srgbClr val="FFFFFF"/>
                </a:solidFill>
                <a:latin typeface="Montserrat Bold"/>
                <a:ea typeface="Montserrat Bold"/>
                <a:cs typeface="Montserrat Bold"/>
                <a:sym typeface="Montserrat Bold"/>
              </a:rPr>
              <a:t>LIKES</a:t>
            </a:r>
          </a:p>
        </p:txBody>
      </p:sp>
      <p:grpSp>
        <p:nvGrpSpPr>
          <p:cNvPr id="25" name="Group 25"/>
          <p:cNvGrpSpPr/>
          <p:nvPr/>
        </p:nvGrpSpPr>
        <p:grpSpPr>
          <a:xfrm>
            <a:off x="138540" y="6131705"/>
            <a:ext cx="9476520" cy="796668"/>
            <a:chOff x="0" y="0"/>
            <a:chExt cx="3509822" cy="295062"/>
          </a:xfrm>
        </p:grpSpPr>
        <p:sp>
          <p:nvSpPr>
            <p:cNvPr id="26" name="Freeform 26"/>
            <p:cNvSpPr/>
            <p:nvPr/>
          </p:nvSpPr>
          <p:spPr>
            <a:xfrm>
              <a:off x="0" y="0"/>
              <a:ext cx="3509822" cy="295062"/>
            </a:xfrm>
            <a:custGeom>
              <a:avLst/>
              <a:gdLst/>
              <a:ahLst/>
              <a:cxnLst/>
              <a:rect l="l" t="t" r="r" b="b"/>
              <a:pathLst>
                <a:path w="3509822" h="295062">
                  <a:moveTo>
                    <a:pt x="11437" y="0"/>
                  </a:moveTo>
                  <a:lnTo>
                    <a:pt x="3498385" y="0"/>
                  </a:lnTo>
                  <a:cubicBezTo>
                    <a:pt x="3501418" y="0"/>
                    <a:pt x="3504327" y="1205"/>
                    <a:pt x="3506472" y="3350"/>
                  </a:cubicBezTo>
                  <a:cubicBezTo>
                    <a:pt x="3508617" y="5495"/>
                    <a:pt x="3509822" y="8404"/>
                    <a:pt x="3509822" y="11437"/>
                  </a:cubicBezTo>
                  <a:lnTo>
                    <a:pt x="3509822" y="283625"/>
                  </a:lnTo>
                  <a:cubicBezTo>
                    <a:pt x="3509822" y="286658"/>
                    <a:pt x="3508617" y="289567"/>
                    <a:pt x="3506472" y="291712"/>
                  </a:cubicBezTo>
                  <a:cubicBezTo>
                    <a:pt x="3504327" y="293857"/>
                    <a:pt x="3501418" y="295062"/>
                    <a:pt x="3498385" y="295062"/>
                  </a:cubicBezTo>
                  <a:lnTo>
                    <a:pt x="11437" y="295062"/>
                  </a:lnTo>
                  <a:cubicBezTo>
                    <a:pt x="8404" y="295062"/>
                    <a:pt x="5495" y="293857"/>
                    <a:pt x="3350" y="291712"/>
                  </a:cubicBezTo>
                  <a:cubicBezTo>
                    <a:pt x="1205" y="289567"/>
                    <a:pt x="0" y="286658"/>
                    <a:pt x="0" y="283625"/>
                  </a:cubicBezTo>
                  <a:lnTo>
                    <a:pt x="0" y="11437"/>
                  </a:lnTo>
                  <a:cubicBezTo>
                    <a:pt x="0" y="8404"/>
                    <a:pt x="1205" y="5495"/>
                    <a:pt x="3350" y="3350"/>
                  </a:cubicBezTo>
                  <a:cubicBezTo>
                    <a:pt x="5495" y="1205"/>
                    <a:pt x="8404" y="0"/>
                    <a:pt x="11437" y="0"/>
                  </a:cubicBezTo>
                  <a:close/>
                </a:path>
              </a:pathLst>
            </a:custGeom>
            <a:solidFill>
              <a:srgbClr val="00CC99"/>
            </a:solidFill>
          </p:spPr>
          <p:txBody>
            <a:bodyPr/>
            <a:lstStyle/>
            <a:p>
              <a:endParaRPr lang="en-US"/>
            </a:p>
          </p:txBody>
        </p:sp>
        <p:sp>
          <p:nvSpPr>
            <p:cNvPr id="27" name="TextBox 27"/>
            <p:cNvSpPr txBox="1"/>
            <p:nvPr/>
          </p:nvSpPr>
          <p:spPr>
            <a:xfrm>
              <a:off x="0" y="-28575"/>
              <a:ext cx="3509822" cy="323637"/>
            </a:xfrm>
            <a:prstGeom prst="rect">
              <a:avLst/>
            </a:prstGeom>
          </p:spPr>
          <p:txBody>
            <a:bodyPr lIns="50800" tIns="50800" rIns="50800" bIns="50800" rtlCol="0" anchor="ctr"/>
            <a:lstStyle/>
            <a:p>
              <a:pPr algn="ctr">
                <a:lnSpc>
                  <a:spcPts val="1960"/>
                </a:lnSpc>
              </a:pPr>
              <a:endParaRPr/>
            </a:p>
          </p:txBody>
        </p:sp>
      </p:grpSp>
      <p:sp>
        <p:nvSpPr>
          <p:cNvPr id="28" name="TextBox 28"/>
          <p:cNvSpPr txBox="1"/>
          <p:nvPr/>
        </p:nvSpPr>
        <p:spPr>
          <a:xfrm>
            <a:off x="2651048" y="6174439"/>
            <a:ext cx="6964012" cy="682625"/>
          </a:xfrm>
          <a:prstGeom prst="rect">
            <a:avLst/>
          </a:prstGeom>
        </p:spPr>
        <p:txBody>
          <a:bodyPr lIns="0" tIns="0" rIns="0" bIns="0" rtlCol="0" anchor="t">
            <a:spAutoFit/>
          </a:bodyPr>
          <a:lstStyle/>
          <a:p>
            <a:pPr algn="ctr">
              <a:lnSpc>
                <a:spcPts val="2799"/>
              </a:lnSpc>
            </a:pPr>
            <a:r>
              <a:rPr lang="en-US" sz="1999" b="1">
                <a:solidFill>
                  <a:srgbClr val="000000"/>
                </a:solidFill>
                <a:latin typeface="Montserrat Bold"/>
                <a:ea typeface="Montserrat Bold"/>
                <a:cs typeface="Montserrat Bold"/>
                <a:sym typeface="Montserrat Bold"/>
              </a:rPr>
              <a:t>The addition of the Is_Weekend variable did not </a:t>
            </a:r>
          </a:p>
          <a:p>
            <a:pPr algn="ctr">
              <a:lnSpc>
                <a:spcPts val="2799"/>
              </a:lnSpc>
              <a:spcBef>
                <a:spcPct val="0"/>
              </a:spcBef>
            </a:pPr>
            <a:r>
              <a:rPr lang="en-US" sz="1999" b="1">
                <a:solidFill>
                  <a:srgbClr val="000000"/>
                </a:solidFill>
                <a:latin typeface="Montserrat Bold"/>
                <a:ea typeface="Montserrat Bold"/>
                <a:cs typeface="Montserrat Bold"/>
                <a:sym typeface="Montserrat Bold"/>
              </a:rPr>
              <a:t>significantly improve predictive performance</a:t>
            </a:r>
          </a:p>
        </p:txBody>
      </p:sp>
      <p:sp>
        <p:nvSpPr>
          <p:cNvPr id="29" name="TextBox 29"/>
          <p:cNvSpPr txBox="1"/>
          <p:nvPr/>
        </p:nvSpPr>
        <p:spPr>
          <a:xfrm>
            <a:off x="366564" y="6278579"/>
            <a:ext cx="2534096" cy="455296"/>
          </a:xfrm>
          <a:prstGeom prst="rect">
            <a:avLst/>
          </a:prstGeom>
        </p:spPr>
        <p:txBody>
          <a:bodyPr lIns="0" tIns="0" rIns="0" bIns="0" rtlCol="0" anchor="t">
            <a:spAutoFit/>
          </a:bodyPr>
          <a:lstStyle/>
          <a:p>
            <a:pPr algn="ctr">
              <a:lnSpc>
                <a:spcPts val="3779"/>
              </a:lnSpc>
              <a:spcBef>
                <a:spcPct val="0"/>
              </a:spcBef>
            </a:pPr>
            <a:r>
              <a:rPr lang="en-US" sz="2699" b="1">
                <a:solidFill>
                  <a:srgbClr val="FFFFFF"/>
                </a:solidFill>
                <a:latin typeface="Montserrat Bold"/>
                <a:ea typeface="Montserrat Bold"/>
                <a:cs typeface="Montserrat Bold"/>
                <a:sym typeface="Montserrat Bold"/>
              </a:rPr>
              <a:t>CONCLUSION:</a:t>
            </a:r>
          </a:p>
        </p:txBody>
      </p:sp>
      <p:sp>
        <p:nvSpPr>
          <p:cNvPr id="30" name="Freeform 30"/>
          <p:cNvSpPr/>
          <p:nvPr/>
        </p:nvSpPr>
        <p:spPr>
          <a:xfrm>
            <a:off x="619885" y="2629036"/>
            <a:ext cx="836830" cy="801265"/>
          </a:xfrm>
          <a:custGeom>
            <a:avLst/>
            <a:gdLst/>
            <a:ahLst/>
            <a:cxnLst/>
            <a:rect l="l" t="t" r="r" b="b"/>
            <a:pathLst>
              <a:path w="836830" h="801265">
                <a:moveTo>
                  <a:pt x="0" y="0"/>
                </a:moveTo>
                <a:lnTo>
                  <a:pt x="836830" y="0"/>
                </a:lnTo>
                <a:lnTo>
                  <a:pt x="836830" y="801265"/>
                </a:lnTo>
                <a:lnTo>
                  <a:pt x="0" y="8012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Freeform 31"/>
          <p:cNvSpPr/>
          <p:nvPr/>
        </p:nvSpPr>
        <p:spPr>
          <a:xfrm>
            <a:off x="479353" y="4462780"/>
            <a:ext cx="1095068" cy="720007"/>
          </a:xfrm>
          <a:custGeom>
            <a:avLst/>
            <a:gdLst/>
            <a:ahLst/>
            <a:cxnLst/>
            <a:rect l="l" t="t" r="r" b="b"/>
            <a:pathLst>
              <a:path w="1095068" h="720007">
                <a:moveTo>
                  <a:pt x="0" y="0"/>
                </a:moveTo>
                <a:lnTo>
                  <a:pt x="1095068" y="0"/>
                </a:lnTo>
                <a:lnTo>
                  <a:pt x="1095068" y="720007"/>
                </a:lnTo>
                <a:lnTo>
                  <a:pt x="0" y="7200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2" name="TextBox 32"/>
          <p:cNvSpPr txBox="1"/>
          <p:nvPr/>
        </p:nvSpPr>
        <p:spPr>
          <a:xfrm>
            <a:off x="366564" y="5230412"/>
            <a:ext cx="1343471" cy="280670"/>
          </a:xfrm>
          <a:prstGeom prst="rect">
            <a:avLst/>
          </a:prstGeom>
        </p:spPr>
        <p:txBody>
          <a:bodyPr lIns="0" tIns="0" rIns="0" bIns="0" rtlCol="0" anchor="t">
            <a:spAutoFit/>
          </a:bodyPr>
          <a:lstStyle/>
          <a:p>
            <a:pPr algn="ctr">
              <a:lnSpc>
                <a:spcPts val="2379"/>
              </a:lnSpc>
              <a:spcBef>
                <a:spcPct val="0"/>
              </a:spcBef>
            </a:pPr>
            <a:r>
              <a:rPr lang="en-US" sz="1699" b="1">
                <a:solidFill>
                  <a:srgbClr val="FFFFFF"/>
                </a:solidFill>
                <a:latin typeface="Montserrat Bold"/>
                <a:ea typeface="Montserrat Bold"/>
                <a:cs typeface="Montserrat Bold"/>
                <a:sym typeface="Montserrat Bold"/>
              </a:rPr>
              <a:t>COMMENTS</a:t>
            </a:r>
          </a:p>
        </p:txBody>
      </p:sp>
      <p:sp>
        <p:nvSpPr>
          <p:cNvPr id="33" name="TextBox 33"/>
          <p:cNvSpPr txBox="1"/>
          <p:nvPr/>
        </p:nvSpPr>
        <p:spPr>
          <a:xfrm>
            <a:off x="5645669" y="2758440"/>
            <a:ext cx="2120366" cy="989965"/>
          </a:xfrm>
          <a:prstGeom prst="rect">
            <a:avLst/>
          </a:prstGeom>
        </p:spPr>
        <p:txBody>
          <a:bodyPr lIns="0" tIns="0" rIns="0" bIns="0" rtlCol="0" anchor="t">
            <a:spAutoFit/>
          </a:bodyPr>
          <a:lstStyle/>
          <a:p>
            <a:pPr algn="ctr">
              <a:lnSpc>
                <a:spcPts val="2659"/>
              </a:lnSpc>
            </a:pPr>
            <a:r>
              <a:rPr lang="en-US" sz="1899">
                <a:solidFill>
                  <a:srgbClr val="FFFFFF"/>
                </a:solidFill>
                <a:latin typeface="Montserrat"/>
                <a:ea typeface="Montserrat"/>
                <a:cs typeface="Montserrat"/>
                <a:sym typeface="Montserrat"/>
              </a:rPr>
              <a:t>Receives ~204</a:t>
            </a:r>
          </a:p>
          <a:p>
            <a:pPr algn="ctr">
              <a:lnSpc>
                <a:spcPts val="2659"/>
              </a:lnSpc>
              <a:spcBef>
                <a:spcPct val="0"/>
              </a:spcBef>
            </a:pPr>
            <a:r>
              <a:rPr lang="en-US" sz="1899">
                <a:solidFill>
                  <a:srgbClr val="FFFFFF"/>
                </a:solidFill>
                <a:latin typeface="Montserrat"/>
                <a:ea typeface="Montserrat"/>
                <a:cs typeface="Montserrat"/>
                <a:sym typeface="Montserrat"/>
              </a:rPr>
              <a:t> fewer likes than Weekday</a:t>
            </a:r>
          </a:p>
        </p:txBody>
      </p:sp>
      <p:sp>
        <p:nvSpPr>
          <p:cNvPr id="34" name="TextBox 34"/>
          <p:cNvSpPr txBox="1"/>
          <p:nvPr/>
        </p:nvSpPr>
        <p:spPr>
          <a:xfrm>
            <a:off x="5611891" y="4260215"/>
            <a:ext cx="2187922" cy="989965"/>
          </a:xfrm>
          <a:prstGeom prst="rect">
            <a:avLst/>
          </a:prstGeom>
        </p:spPr>
        <p:txBody>
          <a:bodyPr lIns="0" tIns="0" rIns="0" bIns="0" rtlCol="0" anchor="t">
            <a:spAutoFit/>
          </a:bodyPr>
          <a:lstStyle/>
          <a:p>
            <a:pPr algn="ctr">
              <a:lnSpc>
                <a:spcPts val="2659"/>
              </a:lnSpc>
            </a:pPr>
            <a:r>
              <a:rPr lang="en-US" sz="1899">
                <a:solidFill>
                  <a:srgbClr val="FFFFFF"/>
                </a:solidFill>
                <a:latin typeface="Montserrat"/>
                <a:ea typeface="Montserrat"/>
                <a:cs typeface="Montserrat"/>
                <a:sym typeface="Montserrat"/>
              </a:rPr>
              <a:t>Receive ~19 fewer </a:t>
            </a:r>
          </a:p>
          <a:p>
            <a:pPr algn="ctr">
              <a:lnSpc>
                <a:spcPts val="2659"/>
              </a:lnSpc>
            </a:pPr>
            <a:r>
              <a:rPr lang="en-US" sz="1899">
                <a:solidFill>
                  <a:srgbClr val="FFFFFF"/>
                </a:solidFill>
                <a:latin typeface="Montserrat"/>
                <a:ea typeface="Montserrat"/>
                <a:cs typeface="Montserrat"/>
                <a:sym typeface="Montserrat"/>
              </a:rPr>
              <a:t>comments than</a:t>
            </a:r>
          </a:p>
          <a:p>
            <a:pPr algn="ctr">
              <a:lnSpc>
                <a:spcPts val="2659"/>
              </a:lnSpc>
              <a:spcBef>
                <a:spcPct val="0"/>
              </a:spcBef>
            </a:pPr>
            <a:r>
              <a:rPr lang="en-US" sz="1899">
                <a:solidFill>
                  <a:srgbClr val="FFFFFF"/>
                </a:solidFill>
                <a:latin typeface="Montserrat"/>
                <a:ea typeface="Montserrat"/>
                <a:cs typeface="Montserrat"/>
                <a:sym typeface="Montserrat"/>
              </a:rPr>
              <a:t> weekday</a:t>
            </a:r>
          </a:p>
        </p:txBody>
      </p:sp>
      <p:sp>
        <p:nvSpPr>
          <p:cNvPr id="35" name="TextBox 35"/>
          <p:cNvSpPr txBox="1"/>
          <p:nvPr/>
        </p:nvSpPr>
        <p:spPr>
          <a:xfrm>
            <a:off x="188541" y="4434205"/>
            <a:ext cx="6405101" cy="682625"/>
          </a:xfrm>
          <a:prstGeom prst="rect">
            <a:avLst/>
          </a:prstGeom>
        </p:spPr>
        <p:txBody>
          <a:bodyPr lIns="0" tIns="0" rIns="0" bIns="0" rtlCol="0" anchor="t">
            <a:spAutoFit/>
          </a:bodyPr>
          <a:lstStyle/>
          <a:p>
            <a:pPr algn="ctr">
              <a:lnSpc>
                <a:spcPts val="2799"/>
              </a:lnSpc>
            </a:pPr>
            <a:r>
              <a:rPr lang="en-US" sz="1999">
                <a:solidFill>
                  <a:srgbClr val="FFFFFF"/>
                </a:solidFill>
                <a:latin typeface="Montserrat"/>
                <a:ea typeface="Montserrat"/>
                <a:cs typeface="Montserrat"/>
                <a:sym typeface="Montserrat"/>
              </a:rPr>
              <a:t>Posts see </a:t>
            </a:r>
          </a:p>
          <a:p>
            <a:pPr algn="ctr">
              <a:lnSpc>
                <a:spcPts val="2799"/>
              </a:lnSpc>
              <a:spcBef>
                <a:spcPct val="0"/>
              </a:spcBef>
            </a:pPr>
            <a:r>
              <a:rPr lang="en-US" sz="1999">
                <a:solidFill>
                  <a:srgbClr val="FFFFFF"/>
                </a:solidFill>
                <a:latin typeface="Montserrat"/>
                <a:ea typeface="Montserrat"/>
                <a:cs typeface="Montserrat"/>
                <a:sym typeface="Montserrat"/>
              </a:rPr>
              <a:t>more comments</a:t>
            </a:r>
          </a:p>
        </p:txBody>
      </p:sp>
      <p:sp>
        <p:nvSpPr>
          <p:cNvPr id="36" name="TextBox 36"/>
          <p:cNvSpPr txBox="1"/>
          <p:nvPr/>
        </p:nvSpPr>
        <p:spPr>
          <a:xfrm>
            <a:off x="2283505" y="3001010"/>
            <a:ext cx="1869430" cy="6565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Montserrat"/>
                <a:ea typeface="Montserrat"/>
                <a:cs typeface="Montserrat"/>
                <a:sym typeface="Montserrat"/>
              </a:rPr>
              <a:t>Receive higher </a:t>
            </a:r>
          </a:p>
          <a:p>
            <a:pPr algn="ctr">
              <a:lnSpc>
                <a:spcPts val="2659"/>
              </a:lnSpc>
              <a:spcBef>
                <a:spcPct val="0"/>
              </a:spcBef>
            </a:pPr>
            <a:r>
              <a:rPr lang="en-US" sz="1899">
                <a:solidFill>
                  <a:srgbClr val="FFFFFF"/>
                </a:solidFill>
                <a:latin typeface="Montserrat"/>
                <a:ea typeface="Montserrat"/>
                <a:cs typeface="Montserrat"/>
                <a:sym typeface="Montserrat"/>
              </a:rPr>
              <a:t>engagement</a:t>
            </a:r>
          </a:p>
        </p:txBody>
      </p:sp>
      <p:sp>
        <p:nvSpPr>
          <p:cNvPr id="37" name="Freeform 37"/>
          <p:cNvSpPr/>
          <p:nvPr/>
        </p:nvSpPr>
        <p:spPr>
          <a:xfrm>
            <a:off x="29420" y="3716"/>
            <a:ext cx="997467" cy="997467"/>
          </a:xfrm>
          <a:custGeom>
            <a:avLst/>
            <a:gdLst/>
            <a:ahLst/>
            <a:cxnLst/>
            <a:rect l="l" t="t" r="r" b="b"/>
            <a:pathLst>
              <a:path w="997467" h="997467">
                <a:moveTo>
                  <a:pt x="0" y="0"/>
                </a:moveTo>
                <a:lnTo>
                  <a:pt x="997467" y="0"/>
                </a:lnTo>
                <a:lnTo>
                  <a:pt x="997467" y="997467"/>
                </a:lnTo>
                <a:lnTo>
                  <a:pt x="0" y="997467"/>
                </a:lnTo>
                <a:lnTo>
                  <a:pt x="0" y="0"/>
                </a:lnTo>
                <a:close/>
              </a:path>
            </a:pathLst>
          </a:custGeom>
          <a:blipFill>
            <a:blip r:embed="rId13"/>
            <a:stretch>
              <a:fillRect/>
            </a:stretch>
          </a:blipFill>
        </p:spPr>
        <p:txBody>
          <a:bodyPr/>
          <a:lstStyle/>
          <a:p>
            <a:endParaRPr lang="en-US"/>
          </a:p>
        </p:txBody>
      </p:sp>
    </p:spTree>
  </p:cSld>
  <p:clrMapOvr>
    <a:masterClrMapping/>
  </p:clrMapOvr>
  <p:transition spd="slow" advTm="36045">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reeform 7"/>
          <p:cNvSpPr/>
          <p:nvPr/>
        </p:nvSpPr>
        <p:spPr>
          <a:xfrm>
            <a:off x="8828463" y="99083"/>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222923" y="2205766"/>
            <a:ext cx="7097990" cy="4888741"/>
          </a:xfrm>
          <a:custGeom>
            <a:avLst/>
            <a:gdLst/>
            <a:ahLst/>
            <a:cxnLst/>
            <a:rect l="l" t="t" r="r" b="b"/>
            <a:pathLst>
              <a:path w="7097990" h="4888741">
                <a:moveTo>
                  <a:pt x="0" y="0"/>
                </a:moveTo>
                <a:lnTo>
                  <a:pt x="7097989" y="0"/>
                </a:lnTo>
                <a:lnTo>
                  <a:pt x="7097989" y="4888741"/>
                </a:lnTo>
                <a:lnTo>
                  <a:pt x="0" y="4888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4438319" y="1597744"/>
            <a:ext cx="674643" cy="608022"/>
          </a:xfrm>
          <a:custGeom>
            <a:avLst/>
            <a:gdLst/>
            <a:ahLst/>
            <a:cxnLst/>
            <a:rect l="l" t="t" r="r" b="b"/>
            <a:pathLst>
              <a:path w="674643" h="608022">
                <a:moveTo>
                  <a:pt x="0" y="0"/>
                </a:moveTo>
                <a:lnTo>
                  <a:pt x="674643" y="0"/>
                </a:lnTo>
                <a:lnTo>
                  <a:pt x="674643" y="608022"/>
                </a:lnTo>
                <a:lnTo>
                  <a:pt x="0" y="608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0" name="Group 10"/>
          <p:cNvGrpSpPr/>
          <p:nvPr/>
        </p:nvGrpSpPr>
        <p:grpSpPr>
          <a:xfrm>
            <a:off x="1644227" y="1621301"/>
            <a:ext cx="2434293" cy="690810"/>
            <a:chOff x="0" y="0"/>
            <a:chExt cx="1872886" cy="531493"/>
          </a:xfrm>
        </p:grpSpPr>
        <p:sp>
          <p:nvSpPr>
            <p:cNvPr id="11" name="Freeform 11"/>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12" name="TextBox 12"/>
            <p:cNvSpPr txBox="1"/>
            <p:nvPr/>
          </p:nvSpPr>
          <p:spPr>
            <a:xfrm>
              <a:off x="0" y="-57150"/>
              <a:ext cx="1872886" cy="588643"/>
            </a:xfrm>
            <a:prstGeom prst="rect">
              <a:avLst/>
            </a:prstGeom>
          </p:spPr>
          <p:txBody>
            <a:bodyPr lIns="50800" tIns="50800" rIns="50800" bIns="50800" rtlCol="0" anchor="ctr"/>
            <a:lstStyle/>
            <a:p>
              <a:pPr algn="ctr">
                <a:lnSpc>
                  <a:spcPts val="3779"/>
                </a:lnSpc>
              </a:pPr>
              <a:r>
                <a:rPr lang="en-US" sz="2700">
                  <a:solidFill>
                    <a:srgbClr val="FAFAFA"/>
                  </a:solidFill>
                  <a:latin typeface="Glacial Indifference"/>
                  <a:ea typeface="Glacial Indifference"/>
                  <a:cs typeface="Glacial Indifference"/>
                  <a:sym typeface="Glacial Indifference"/>
                </a:rPr>
                <a:t>MICRO</a:t>
              </a:r>
            </a:p>
          </p:txBody>
        </p:sp>
      </p:grpSp>
      <p:grpSp>
        <p:nvGrpSpPr>
          <p:cNvPr id="13" name="Group 13"/>
          <p:cNvGrpSpPr/>
          <p:nvPr/>
        </p:nvGrpSpPr>
        <p:grpSpPr>
          <a:xfrm>
            <a:off x="5690663" y="1621301"/>
            <a:ext cx="2434293" cy="690810"/>
            <a:chOff x="0" y="0"/>
            <a:chExt cx="1872886" cy="531493"/>
          </a:xfrm>
        </p:grpSpPr>
        <p:sp>
          <p:nvSpPr>
            <p:cNvPr id="14" name="Freeform 14"/>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15" name="TextBox 15"/>
            <p:cNvSpPr txBox="1"/>
            <p:nvPr/>
          </p:nvSpPr>
          <p:spPr>
            <a:xfrm>
              <a:off x="0" y="-57150"/>
              <a:ext cx="1872886" cy="588643"/>
            </a:xfrm>
            <a:prstGeom prst="rect">
              <a:avLst/>
            </a:prstGeom>
          </p:spPr>
          <p:txBody>
            <a:bodyPr lIns="50800" tIns="50800" rIns="50800" bIns="50800" rtlCol="0" anchor="ctr"/>
            <a:lstStyle/>
            <a:p>
              <a:pPr algn="ctr">
                <a:lnSpc>
                  <a:spcPts val="3779"/>
                </a:lnSpc>
              </a:pPr>
              <a:r>
                <a:rPr lang="en-US" sz="2699">
                  <a:solidFill>
                    <a:srgbClr val="FAFAFA"/>
                  </a:solidFill>
                  <a:latin typeface="Glacial Indifference"/>
                  <a:ea typeface="Glacial Indifference"/>
                  <a:cs typeface="Glacial Indifference"/>
                  <a:sym typeface="Glacial Indifference"/>
                </a:rPr>
                <a:t>MACRO</a:t>
              </a:r>
            </a:p>
          </p:txBody>
        </p:sp>
      </p:grpSp>
      <p:sp>
        <p:nvSpPr>
          <p:cNvPr id="16" name="Freeform 16"/>
          <p:cNvSpPr/>
          <p:nvPr/>
        </p:nvSpPr>
        <p:spPr>
          <a:xfrm>
            <a:off x="193529" y="1176686"/>
            <a:ext cx="842117" cy="842117"/>
          </a:xfrm>
          <a:custGeom>
            <a:avLst/>
            <a:gdLst/>
            <a:ahLst/>
            <a:cxnLst/>
            <a:rect l="l" t="t" r="r" b="b"/>
            <a:pathLst>
              <a:path w="842117" h="842117">
                <a:moveTo>
                  <a:pt x="0" y="0"/>
                </a:moveTo>
                <a:lnTo>
                  <a:pt x="842117" y="0"/>
                </a:lnTo>
                <a:lnTo>
                  <a:pt x="842117" y="842117"/>
                </a:lnTo>
                <a:lnTo>
                  <a:pt x="0" y="842117"/>
                </a:lnTo>
                <a:lnTo>
                  <a:pt x="0" y="0"/>
                </a:lnTo>
                <a:close/>
              </a:path>
            </a:pathLst>
          </a:custGeom>
          <a:blipFill>
            <a:blip r:embed="rId8"/>
            <a:stretch>
              <a:fillRect/>
            </a:stretch>
          </a:blipFill>
        </p:spPr>
        <p:txBody>
          <a:bodyPr/>
          <a:lstStyle/>
          <a:p>
            <a:endParaRPr lang="en-US"/>
          </a:p>
        </p:txBody>
      </p:sp>
      <p:sp>
        <p:nvSpPr>
          <p:cNvPr id="17" name="Freeform 17"/>
          <p:cNvSpPr/>
          <p:nvPr/>
        </p:nvSpPr>
        <p:spPr>
          <a:xfrm>
            <a:off x="193529" y="5565033"/>
            <a:ext cx="842117" cy="842117"/>
          </a:xfrm>
          <a:custGeom>
            <a:avLst/>
            <a:gdLst/>
            <a:ahLst/>
            <a:cxnLst/>
            <a:rect l="l" t="t" r="r" b="b"/>
            <a:pathLst>
              <a:path w="842117" h="842117">
                <a:moveTo>
                  <a:pt x="0" y="0"/>
                </a:moveTo>
                <a:lnTo>
                  <a:pt x="842117" y="0"/>
                </a:lnTo>
                <a:lnTo>
                  <a:pt x="842117" y="842117"/>
                </a:lnTo>
                <a:lnTo>
                  <a:pt x="0" y="8421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a:off x="8320912" y="1548355"/>
            <a:ext cx="1051987" cy="1019472"/>
          </a:xfrm>
          <a:custGeom>
            <a:avLst/>
            <a:gdLst/>
            <a:ahLst/>
            <a:cxnLst/>
            <a:rect l="l" t="t" r="r" b="b"/>
            <a:pathLst>
              <a:path w="1051987" h="1019472">
                <a:moveTo>
                  <a:pt x="0" y="0"/>
                </a:moveTo>
                <a:lnTo>
                  <a:pt x="1051988" y="0"/>
                </a:lnTo>
                <a:lnTo>
                  <a:pt x="1051988" y="1019471"/>
                </a:lnTo>
                <a:lnTo>
                  <a:pt x="0" y="10194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Freeform 19"/>
          <p:cNvSpPr/>
          <p:nvPr/>
        </p:nvSpPr>
        <p:spPr>
          <a:xfrm>
            <a:off x="8489358" y="5688433"/>
            <a:ext cx="1065445" cy="595317"/>
          </a:xfrm>
          <a:custGeom>
            <a:avLst/>
            <a:gdLst/>
            <a:ahLst/>
            <a:cxnLst/>
            <a:rect l="l" t="t" r="r" b="b"/>
            <a:pathLst>
              <a:path w="1065445" h="595317">
                <a:moveTo>
                  <a:pt x="0" y="0"/>
                </a:moveTo>
                <a:lnTo>
                  <a:pt x="1065444" y="0"/>
                </a:lnTo>
                <a:lnTo>
                  <a:pt x="1065444" y="595317"/>
                </a:lnTo>
                <a:lnTo>
                  <a:pt x="0" y="59531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Freeform 20"/>
          <p:cNvSpPr/>
          <p:nvPr/>
        </p:nvSpPr>
        <p:spPr>
          <a:xfrm>
            <a:off x="8402362" y="3770389"/>
            <a:ext cx="1152440" cy="684261"/>
          </a:xfrm>
          <a:custGeom>
            <a:avLst/>
            <a:gdLst/>
            <a:ahLst/>
            <a:cxnLst/>
            <a:rect l="l" t="t" r="r" b="b"/>
            <a:pathLst>
              <a:path w="1152440" h="684261">
                <a:moveTo>
                  <a:pt x="0" y="0"/>
                </a:moveTo>
                <a:lnTo>
                  <a:pt x="1152440" y="0"/>
                </a:lnTo>
                <a:lnTo>
                  <a:pt x="1152440" y="684261"/>
                </a:lnTo>
                <a:lnTo>
                  <a:pt x="0" y="68426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1" name="Freeform 21"/>
          <p:cNvSpPr/>
          <p:nvPr/>
        </p:nvSpPr>
        <p:spPr>
          <a:xfrm>
            <a:off x="51985" y="3747993"/>
            <a:ext cx="1170937" cy="605960"/>
          </a:xfrm>
          <a:custGeom>
            <a:avLst/>
            <a:gdLst/>
            <a:ahLst/>
            <a:cxnLst/>
            <a:rect l="l" t="t" r="r" b="b"/>
            <a:pathLst>
              <a:path w="1170937" h="605960">
                <a:moveTo>
                  <a:pt x="0" y="0"/>
                </a:moveTo>
                <a:lnTo>
                  <a:pt x="1170938" y="0"/>
                </a:lnTo>
                <a:lnTo>
                  <a:pt x="1170938" y="605961"/>
                </a:lnTo>
                <a:lnTo>
                  <a:pt x="0" y="605961"/>
                </a:lnTo>
                <a:lnTo>
                  <a:pt x="0" y="0"/>
                </a:lnTo>
                <a:close/>
              </a:path>
            </a:pathLst>
          </a:custGeom>
          <a:blipFill>
            <a:blip r:embed="rId17"/>
            <a:stretch>
              <a:fillRect/>
            </a:stretch>
          </a:blipFill>
        </p:spPr>
        <p:txBody>
          <a:bodyPr/>
          <a:lstStyle/>
          <a:p>
            <a:endParaRPr lang="en-US"/>
          </a:p>
        </p:txBody>
      </p:sp>
      <p:sp>
        <p:nvSpPr>
          <p:cNvPr id="22" name="Freeform 22"/>
          <p:cNvSpPr/>
          <p:nvPr/>
        </p:nvSpPr>
        <p:spPr>
          <a:xfrm>
            <a:off x="1462554" y="2567826"/>
            <a:ext cx="554185" cy="554185"/>
          </a:xfrm>
          <a:custGeom>
            <a:avLst/>
            <a:gdLst/>
            <a:ahLst/>
            <a:cxnLst/>
            <a:rect l="l" t="t" r="r" b="b"/>
            <a:pathLst>
              <a:path w="554185" h="554185">
                <a:moveTo>
                  <a:pt x="0" y="0"/>
                </a:moveTo>
                <a:lnTo>
                  <a:pt x="554185" y="0"/>
                </a:lnTo>
                <a:lnTo>
                  <a:pt x="554185" y="554186"/>
                </a:lnTo>
                <a:lnTo>
                  <a:pt x="0" y="5541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3" name="Freeform 23"/>
          <p:cNvSpPr/>
          <p:nvPr/>
        </p:nvSpPr>
        <p:spPr>
          <a:xfrm>
            <a:off x="7528988" y="2577541"/>
            <a:ext cx="477013" cy="477013"/>
          </a:xfrm>
          <a:custGeom>
            <a:avLst/>
            <a:gdLst/>
            <a:ahLst/>
            <a:cxnLst/>
            <a:rect l="l" t="t" r="r" b="b"/>
            <a:pathLst>
              <a:path w="477013" h="477013">
                <a:moveTo>
                  <a:pt x="0" y="0"/>
                </a:moveTo>
                <a:lnTo>
                  <a:pt x="477013" y="0"/>
                </a:lnTo>
                <a:lnTo>
                  <a:pt x="477013" y="477013"/>
                </a:lnTo>
                <a:lnTo>
                  <a:pt x="0" y="477013"/>
                </a:lnTo>
                <a:lnTo>
                  <a:pt x="0" y="0"/>
                </a:lnTo>
                <a:close/>
              </a:path>
            </a:pathLst>
          </a:custGeom>
          <a:blipFill>
            <a:blip r:embed="rId20"/>
            <a:stretch>
              <a:fillRect/>
            </a:stretch>
          </a:blipFill>
        </p:spPr>
        <p:txBody>
          <a:bodyPr/>
          <a:lstStyle/>
          <a:p>
            <a:endParaRPr lang="en-US"/>
          </a:p>
        </p:txBody>
      </p:sp>
      <p:sp>
        <p:nvSpPr>
          <p:cNvPr id="24" name="Freeform 24"/>
          <p:cNvSpPr/>
          <p:nvPr/>
        </p:nvSpPr>
        <p:spPr>
          <a:xfrm>
            <a:off x="1431507" y="3718065"/>
            <a:ext cx="811440" cy="697838"/>
          </a:xfrm>
          <a:custGeom>
            <a:avLst/>
            <a:gdLst/>
            <a:ahLst/>
            <a:cxnLst/>
            <a:rect l="l" t="t" r="r" b="b"/>
            <a:pathLst>
              <a:path w="811440" h="697838">
                <a:moveTo>
                  <a:pt x="0" y="0"/>
                </a:moveTo>
                <a:lnTo>
                  <a:pt x="811440" y="0"/>
                </a:lnTo>
                <a:lnTo>
                  <a:pt x="811440" y="697838"/>
                </a:lnTo>
                <a:lnTo>
                  <a:pt x="0" y="69783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25" name="Freeform 25"/>
          <p:cNvSpPr/>
          <p:nvPr/>
        </p:nvSpPr>
        <p:spPr>
          <a:xfrm>
            <a:off x="1497297" y="4886991"/>
            <a:ext cx="679861" cy="650967"/>
          </a:xfrm>
          <a:custGeom>
            <a:avLst/>
            <a:gdLst/>
            <a:ahLst/>
            <a:cxnLst/>
            <a:rect l="l" t="t" r="r" b="b"/>
            <a:pathLst>
              <a:path w="679861" h="650967">
                <a:moveTo>
                  <a:pt x="0" y="0"/>
                </a:moveTo>
                <a:lnTo>
                  <a:pt x="679860" y="0"/>
                </a:lnTo>
                <a:lnTo>
                  <a:pt x="679860" y="650966"/>
                </a:lnTo>
                <a:lnTo>
                  <a:pt x="0" y="65096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26" name="Freeform 26"/>
          <p:cNvSpPr/>
          <p:nvPr/>
        </p:nvSpPr>
        <p:spPr>
          <a:xfrm>
            <a:off x="1533626" y="6096170"/>
            <a:ext cx="666982" cy="621960"/>
          </a:xfrm>
          <a:custGeom>
            <a:avLst/>
            <a:gdLst/>
            <a:ahLst/>
            <a:cxnLst/>
            <a:rect l="l" t="t" r="r" b="b"/>
            <a:pathLst>
              <a:path w="666982" h="621960">
                <a:moveTo>
                  <a:pt x="0" y="0"/>
                </a:moveTo>
                <a:lnTo>
                  <a:pt x="666981" y="0"/>
                </a:lnTo>
                <a:lnTo>
                  <a:pt x="666981" y="621960"/>
                </a:lnTo>
                <a:lnTo>
                  <a:pt x="0" y="62196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27" name="TextBox 27"/>
          <p:cNvSpPr txBox="1"/>
          <p:nvPr/>
        </p:nvSpPr>
        <p:spPr>
          <a:xfrm>
            <a:off x="1397596" y="164055"/>
            <a:ext cx="7901188" cy="1384300"/>
          </a:xfrm>
          <a:prstGeom prst="rect">
            <a:avLst/>
          </a:prstGeom>
        </p:spPr>
        <p:txBody>
          <a:bodyPr lIns="0" tIns="0" rIns="0" bIns="0" rtlCol="0" anchor="t">
            <a:spAutoFit/>
          </a:bodyPr>
          <a:lstStyle/>
          <a:p>
            <a:pPr algn="l">
              <a:lnSpc>
                <a:spcPts val="5599"/>
              </a:lnSpc>
            </a:pPr>
            <a:r>
              <a:rPr lang="en-US" sz="3999">
                <a:solidFill>
                  <a:srgbClr val="FFFFFF"/>
                </a:solidFill>
                <a:latin typeface="League Gothic"/>
                <a:ea typeface="League Gothic"/>
                <a:cs typeface="League Gothic"/>
                <a:sym typeface="League Gothic"/>
              </a:rPr>
              <a:t>MICRO VS. MACRO INFLUENCERS: </a:t>
            </a:r>
          </a:p>
          <a:p>
            <a:pPr algn="l">
              <a:lnSpc>
                <a:spcPts val="5599"/>
              </a:lnSpc>
            </a:pPr>
            <a:r>
              <a:rPr lang="en-US" sz="3999">
                <a:solidFill>
                  <a:srgbClr val="FFFFFF"/>
                </a:solidFill>
                <a:latin typeface="League Gothic"/>
                <a:ea typeface="League Gothic"/>
                <a:cs typeface="League Gothic"/>
                <a:sym typeface="League Gothic"/>
              </a:rPr>
              <a:t>                                       STRATEGIES FOR ENGAGEMENT</a:t>
            </a:r>
          </a:p>
        </p:txBody>
      </p:sp>
      <p:sp>
        <p:nvSpPr>
          <p:cNvPr id="28" name="TextBox 28"/>
          <p:cNvSpPr txBox="1"/>
          <p:nvPr/>
        </p:nvSpPr>
        <p:spPr>
          <a:xfrm>
            <a:off x="3853172" y="2655011"/>
            <a:ext cx="1837491"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Montserrat Bold"/>
                <a:ea typeface="Montserrat Bold"/>
                <a:cs typeface="Montserrat Bold"/>
                <a:sym typeface="Montserrat Bold"/>
              </a:rPr>
              <a:t>Hashtags</a:t>
            </a:r>
          </a:p>
        </p:txBody>
      </p:sp>
      <p:sp>
        <p:nvSpPr>
          <p:cNvPr id="29" name="TextBox 29"/>
          <p:cNvSpPr txBox="1"/>
          <p:nvPr/>
        </p:nvSpPr>
        <p:spPr>
          <a:xfrm>
            <a:off x="4438319" y="3741814"/>
            <a:ext cx="667196" cy="48831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Montserrat Bold"/>
                <a:ea typeface="Montserrat Bold"/>
                <a:cs typeface="Montserrat Bold"/>
                <a:sym typeface="Montserrat Bold"/>
              </a:rPr>
              <a:t>Text </a:t>
            </a:r>
          </a:p>
          <a:p>
            <a:pPr algn="ctr">
              <a:lnSpc>
                <a:spcPts val="1960"/>
              </a:lnSpc>
              <a:spcBef>
                <a:spcPct val="0"/>
              </a:spcBef>
            </a:pPr>
            <a:r>
              <a:rPr lang="en-US" sz="1400" b="1">
                <a:solidFill>
                  <a:srgbClr val="000000"/>
                </a:solidFill>
                <a:latin typeface="Montserrat Bold"/>
                <a:ea typeface="Montserrat Bold"/>
                <a:cs typeface="Montserrat Bold"/>
                <a:sym typeface="Montserrat Bold"/>
              </a:rPr>
              <a:t>Length</a:t>
            </a:r>
          </a:p>
        </p:txBody>
      </p:sp>
      <p:sp>
        <p:nvSpPr>
          <p:cNvPr id="30" name="TextBox 30"/>
          <p:cNvSpPr txBox="1"/>
          <p:nvPr/>
        </p:nvSpPr>
        <p:spPr>
          <a:xfrm>
            <a:off x="4127238" y="5077854"/>
            <a:ext cx="1289359" cy="2406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Montserrat Bold"/>
                <a:ea typeface="Montserrat Bold"/>
                <a:cs typeface="Montserrat Bold"/>
                <a:sym typeface="Montserrat Bold"/>
              </a:rPr>
              <a:t>Videos</a:t>
            </a:r>
          </a:p>
        </p:txBody>
      </p:sp>
      <p:sp>
        <p:nvSpPr>
          <p:cNvPr id="31" name="TextBox 31"/>
          <p:cNvSpPr txBox="1"/>
          <p:nvPr/>
        </p:nvSpPr>
        <p:spPr>
          <a:xfrm>
            <a:off x="3164219" y="6202045"/>
            <a:ext cx="3215397" cy="381635"/>
          </a:xfrm>
          <a:prstGeom prst="rect">
            <a:avLst/>
          </a:prstGeom>
        </p:spPr>
        <p:txBody>
          <a:bodyPr lIns="0" tIns="0" rIns="0" bIns="0" rtlCol="0" anchor="t">
            <a:spAutoFit/>
          </a:bodyPr>
          <a:lstStyle/>
          <a:p>
            <a:pPr algn="ctr">
              <a:lnSpc>
                <a:spcPts val="1540"/>
              </a:lnSpc>
              <a:spcBef>
                <a:spcPct val="0"/>
              </a:spcBef>
            </a:pPr>
            <a:r>
              <a:rPr lang="en-US" sz="1100" b="1">
                <a:solidFill>
                  <a:srgbClr val="000000"/>
                </a:solidFill>
                <a:latin typeface="Montserrat Bold"/>
                <a:ea typeface="Montserrat Bold"/>
                <a:cs typeface="Montserrat Bold"/>
                <a:sym typeface="Montserrat Bold"/>
              </a:rPr>
              <a:t>Engagement </a:t>
            </a:r>
          </a:p>
          <a:p>
            <a:pPr algn="ctr">
              <a:lnSpc>
                <a:spcPts val="1540"/>
              </a:lnSpc>
              <a:spcBef>
                <a:spcPct val="0"/>
              </a:spcBef>
            </a:pPr>
            <a:r>
              <a:rPr lang="en-US" sz="1100" b="1">
                <a:solidFill>
                  <a:srgbClr val="000000"/>
                </a:solidFill>
                <a:latin typeface="Montserrat Bold"/>
                <a:ea typeface="Montserrat Bold"/>
                <a:cs typeface="Montserrat Bold"/>
                <a:sym typeface="Montserrat Bold"/>
              </a:rPr>
              <a:t>Keywords</a:t>
            </a:r>
          </a:p>
        </p:txBody>
      </p:sp>
      <p:sp>
        <p:nvSpPr>
          <p:cNvPr id="32" name="TextBox 32"/>
          <p:cNvSpPr txBox="1"/>
          <p:nvPr/>
        </p:nvSpPr>
        <p:spPr>
          <a:xfrm>
            <a:off x="2200607" y="2618880"/>
            <a:ext cx="1877913" cy="727710"/>
          </a:xfrm>
          <a:prstGeom prst="rect">
            <a:avLst/>
          </a:prstGeom>
        </p:spPr>
        <p:txBody>
          <a:bodyPr lIns="0" tIns="0" rIns="0" bIns="0" rtlCol="0" anchor="t">
            <a:spAutoFit/>
          </a:bodyPr>
          <a:lstStyle/>
          <a:p>
            <a:pPr algn="ctr">
              <a:lnSpc>
                <a:spcPts val="2939"/>
              </a:lnSpc>
            </a:pPr>
            <a:r>
              <a:rPr lang="en-US" sz="2099">
                <a:solidFill>
                  <a:srgbClr val="000000"/>
                </a:solidFill>
                <a:latin typeface="Montserrat"/>
                <a:ea typeface="Montserrat"/>
                <a:cs typeface="Montserrat"/>
                <a:sym typeface="Montserrat"/>
              </a:rPr>
              <a:t>Positive effect</a:t>
            </a:r>
          </a:p>
          <a:p>
            <a:pPr algn="ctr">
              <a:lnSpc>
                <a:spcPts val="2939"/>
              </a:lnSpc>
              <a:spcBef>
                <a:spcPct val="0"/>
              </a:spcBef>
            </a:pPr>
            <a:endParaRPr lang="en-US" sz="2099">
              <a:solidFill>
                <a:srgbClr val="000000"/>
              </a:solidFill>
              <a:latin typeface="Montserrat"/>
              <a:ea typeface="Montserrat"/>
              <a:cs typeface="Montserrat"/>
              <a:sym typeface="Montserrat"/>
            </a:endParaRPr>
          </a:p>
        </p:txBody>
      </p:sp>
      <p:sp>
        <p:nvSpPr>
          <p:cNvPr id="33" name="TextBox 33"/>
          <p:cNvSpPr txBox="1"/>
          <p:nvPr/>
        </p:nvSpPr>
        <p:spPr>
          <a:xfrm>
            <a:off x="5337942" y="2592464"/>
            <a:ext cx="2035225" cy="356235"/>
          </a:xfrm>
          <a:prstGeom prst="rect">
            <a:avLst/>
          </a:prstGeom>
        </p:spPr>
        <p:txBody>
          <a:bodyPr lIns="0" tIns="0" rIns="0" bIns="0" rtlCol="0" anchor="t">
            <a:spAutoFit/>
          </a:bodyPr>
          <a:lstStyle/>
          <a:p>
            <a:pPr algn="ctr">
              <a:lnSpc>
                <a:spcPts val="2939"/>
              </a:lnSpc>
              <a:spcBef>
                <a:spcPct val="0"/>
              </a:spcBef>
            </a:pPr>
            <a:r>
              <a:rPr lang="en-US" sz="2099">
                <a:solidFill>
                  <a:srgbClr val="000000"/>
                </a:solidFill>
                <a:latin typeface="Montserrat"/>
                <a:ea typeface="Montserrat"/>
                <a:cs typeface="Montserrat"/>
                <a:sym typeface="Montserrat"/>
              </a:rPr>
              <a:t>Negative effect</a:t>
            </a:r>
          </a:p>
        </p:txBody>
      </p:sp>
      <p:sp>
        <p:nvSpPr>
          <p:cNvPr id="34" name="TextBox 34"/>
          <p:cNvSpPr txBox="1"/>
          <p:nvPr/>
        </p:nvSpPr>
        <p:spPr>
          <a:xfrm>
            <a:off x="2451531" y="3679965"/>
            <a:ext cx="1626989" cy="621030"/>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Montserrat"/>
                <a:ea typeface="Montserrat"/>
                <a:cs typeface="Montserrat"/>
                <a:sym typeface="Montserrat"/>
              </a:rPr>
              <a:t>Small boost </a:t>
            </a:r>
          </a:p>
          <a:p>
            <a:pPr algn="ctr">
              <a:lnSpc>
                <a:spcPts val="2519"/>
              </a:lnSpc>
              <a:spcBef>
                <a:spcPct val="0"/>
              </a:spcBef>
            </a:pPr>
            <a:r>
              <a:rPr lang="en-US" sz="1799">
                <a:solidFill>
                  <a:srgbClr val="000000"/>
                </a:solidFill>
                <a:latin typeface="Montserrat"/>
                <a:ea typeface="Montserrat"/>
                <a:cs typeface="Montserrat"/>
                <a:sym typeface="Montserrat"/>
              </a:rPr>
              <a:t>for comments</a:t>
            </a:r>
          </a:p>
        </p:txBody>
      </p:sp>
      <p:sp>
        <p:nvSpPr>
          <p:cNvPr id="35" name="TextBox 35"/>
          <p:cNvSpPr txBox="1"/>
          <p:nvPr/>
        </p:nvSpPr>
        <p:spPr>
          <a:xfrm>
            <a:off x="5298811" y="3709893"/>
            <a:ext cx="2618184" cy="621030"/>
          </a:xfrm>
          <a:prstGeom prst="rect">
            <a:avLst/>
          </a:prstGeom>
        </p:spPr>
        <p:txBody>
          <a:bodyPr lIns="0" tIns="0" rIns="0" bIns="0" rtlCol="0" anchor="t">
            <a:spAutoFit/>
          </a:bodyPr>
          <a:lstStyle/>
          <a:p>
            <a:pPr algn="ctr">
              <a:lnSpc>
                <a:spcPts val="2519"/>
              </a:lnSpc>
              <a:spcBef>
                <a:spcPct val="0"/>
              </a:spcBef>
            </a:pPr>
            <a:r>
              <a:rPr lang="en-US" sz="1799">
                <a:solidFill>
                  <a:srgbClr val="000000"/>
                </a:solidFill>
                <a:latin typeface="Montserrat"/>
                <a:ea typeface="Montserrat"/>
                <a:cs typeface="Montserrat"/>
                <a:sym typeface="Montserrat"/>
              </a:rPr>
              <a:t>Reduces engagement </a:t>
            </a:r>
          </a:p>
          <a:p>
            <a:pPr algn="ctr">
              <a:lnSpc>
                <a:spcPts val="2519"/>
              </a:lnSpc>
              <a:spcBef>
                <a:spcPct val="0"/>
              </a:spcBef>
            </a:pPr>
            <a:r>
              <a:rPr lang="en-US" sz="1799">
                <a:solidFill>
                  <a:srgbClr val="000000"/>
                </a:solidFill>
                <a:latin typeface="Montserrat"/>
                <a:ea typeface="Montserrat"/>
                <a:cs typeface="Montserrat"/>
                <a:sym typeface="Montserrat"/>
              </a:rPr>
              <a:t>overall</a:t>
            </a:r>
          </a:p>
        </p:txBody>
      </p:sp>
      <p:sp>
        <p:nvSpPr>
          <p:cNvPr id="36" name="TextBox 36"/>
          <p:cNvSpPr txBox="1"/>
          <p:nvPr/>
        </p:nvSpPr>
        <p:spPr>
          <a:xfrm>
            <a:off x="2551916" y="5021339"/>
            <a:ext cx="1426220"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a:ea typeface="Montserrat"/>
                <a:cs typeface="Montserrat"/>
                <a:sym typeface="Montserrat"/>
              </a:rPr>
              <a:t>Fewer likes</a:t>
            </a:r>
          </a:p>
        </p:txBody>
      </p:sp>
      <p:sp>
        <p:nvSpPr>
          <p:cNvPr id="37" name="TextBox 37"/>
          <p:cNvSpPr txBox="1"/>
          <p:nvPr/>
        </p:nvSpPr>
        <p:spPr>
          <a:xfrm>
            <a:off x="5568997" y="5021339"/>
            <a:ext cx="1830586"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a:ea typeface="Montserrat"/>
                <a:cs typeface="Montserrat"/>
                <a:sym typeface="Montserrat"/>
              </a:rPr>
              <a:t>Far fewer likes</a:t>
            </a:r>
          </a:p>
        </p:txBody>
      </p:sp>
      <p:sp>
        <p:nvSpPr>
          <p:cNvPr id="38" name="TextBox 38"/>
          <p:cNvSpPr txBox="1"/>
          <p:nvPr/>
        </p:nvSpPr>
        <p:spPr>
          <a:xfrm>
            <a:off x="2451531" y="6051550"/>
            <a:ext cx="1235720" cy="682625"/>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a:ea typeface="Montserrat"/>
                <a:cs typeface="Montserrat"/>
                <a:sym typeface="Montserrat"/>
              </a:rPr>
              <a:t>Moderate</a:t>
            </a:r>
          </a:p>
          <a:p>
            <a:pPr algn="ctr">
              <a:lnSpc>
                <a:spcPts val="2799"/>
              </a:lnSpc>
              <a:spcBef>
                <a:spcPct val="0"/>
              </a:spcBef>
            </a:pPr>
            <a:r>
              <a:rPr lang="en-US" sz="1999">
                <a:solidFill>
                  <a:srgbClr val="000000"/>
                </a:solidFill>
                <a:latin typeface="Montserrat"/>
                <a:ea typeface="Montserrat"/>
                <a:cs typeface="Montserrat"/>
                <a:sym typeface="Montserrat"/>
              </a:rPr>
              <a:t> boost</a:t>
            </a:r>
          </a:p>
        </p:txBody>
      </p:sp>
      <p:sp>
        <p:nvSpPr>
          <p:cNvPr id="39" name="TextBox 39"/>
          <p:cNvSpPr txBox="1"/>
          <p:nvPr/>
        </p:nvSpPr>
        <p:spPr>
          <a:xfrm>
            <a:off x="5811065" y="6202045"/>
            <a:ext cx="1717923"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Montserrat"/>
                <a:ea typeface="Montserrat"/>
                <a:cs typeface="Montserrat"/>
                <a:sym typeface="Montserrat"/>
              </a:rPr>
              <a:t>Strong boost </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492726" y="-13620"/>
            <a:ext cx="6347905" cy="1422400"/>
          </a:xfrm>
          <a:prstGeom prst="rect">
            <a:avLst/>
          </a:prstGeom>
        </p:spPr>
        <p:txBody>
          <a:bodyPr lIns="0" tIns="0" rIns="0" bIns="0" rtlCol="0" anchor="t">
            <a:spAutoFit/>
          </a:bodyPr>
          <a:lstStyle/>
          <a:p>
            <a:pPr algn="ctr">
              <a:lnSpc>
                <a:spcPts val="5599"/>
              </a:lnSpc>
            </a:pPr>
            <a:r>
              <a:rPr lang="en-US" sz="3999" b="1">
                <a:solidFill>
                  <a:srgbClr val="FFFFFF"/>
                </a:solidFill>
                <a:latin typeface="Poppins Bold"/>
                <a:ea typeface="Poppins Bold"/>
                <a:cs typeface="Poppins Bold"/>
                <a:sym typeface="Poppins Bold"/>
              </a:rPr>
              <a:t>RECOMMENDATIONS</a:t>
            </a:r>
          </a:p>
          <a:p>
            <a:pPr algn="ctr">
              <a:lnSpc>
                <a:spcPts val="5599"/>
              </a:lnSpc>
            </a:pPr>
            <a:r>
              <a:rPr lang="en-US" sz="3999" b="1">
                <a:solidFill>
                  <a:srgbClr val="FFFFFF"/>
                </a:solidFill>
                <a:latin typeface="Poppins Bold"/>
                <a:ea typeface="Poppins Bold"/>
                <a:cs typeface="Poppins Bold"/>
                <a:sym typeface="Poppins Bold"/>
              </a:rPr>
              <a:t>&amp; CONCLUSION</a:t>
            </a:r>
          </a:p>
        </p:txBody>
      </p:sp>
      <p:sp>
        <p:nvSpPr>
          <p:cNvPr id="5" name="Freeform 5"/>
          <p:cNvSpPr/>
          <p:nvPr/>
        </p:nvSpPr>
        <p:spPr>
          <a:xfrm>
            <a:off x="7104107" y="5178937"/>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271392" y="1408780"/>
            <a:ext cx="735716" cy="735716"/>
          </a:xfrm>
          <a:custGeom>
            <a:avLst/>
            <a:gdLst/>
            <a:ahLst/>
            <a:cxnLst/>
            <a:rect l="l" t="t" r="r" b="b"/>
            <a:pathLst>
              <a:path w="735716" h="735716">
                <a:moveTo>
                  <a:pt x="0" y="0"/>
                </a:moveTo>
                <a:lnTo>
                  <a:pt x="735716" y="0"/>
                </a:lnTo>
                <a:lnTo>
                  <a:pt x="735716" y="735716"/>
                </a:lnTo>
                <a:lnTo>
                  <a:pt x="0" y="735716"/>
                </a:lnTo>
                <a:lnTo>
                  <a:pt x="0" y="0"/>
                </a:lnTo>
                <a:close/>
              </a:path>
            </a:pathLst>
          </a:custGeom>
          <a:blipFill>
            <a:blip r:embed="rId4"/>
            <a:stretch>
              <a:fillRect/>
            </a:stretch>
          </a:blipFill>
        </p:spPr>
        <p:txBody>
          <a:bodyPr/>
          <a:lstStyle/>
          <a:p>
            <a:endParaRPr lang="en-US"/>
          </a:p>
        </p:txBody>
      </p:sp>
      <p:sp>
        <p:nvSpPr>
          <p:cNvPr id="7" name="Freeform 7"/>
          <p:cNvSpPr/>
          <p:nvPr/>
        </p:nvSpPr>
        <p:spPr>
          <a:xfrm>
            <a:off x="4497978" y="5459883"/>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269953" y="100680"/>
            <a:ext cx="923135" cy="1189224"/>
          </a:xfrm>
          <a:custGeom>
            <a:avLst/>
            <a:gdLst/>
            <a:ahLst/>
            <a:cxnLst/>
            <a:rect l="l" t="t" r="r" b="b"/>
            <a:pathLst>
              <a:path w="923135" h="1189224">
                <a:moveTo>
                  <a:pt x="0" y="0"/>
                </a:moveTo>
                <a:lnTo>
                  <a:pt x="923134" y="0"/>
                </a:lnTo>
                <a:lnTo>
                  <a:pt x="923134" y="1189223"/>
                </a:lnTo>
                <a:lnTo>
                  <a:pt x="0" y="11892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8221550" y="57497"/>
            <a:ext cx="1532050" cy="1168188"/>
          </a:xfrm>
          <a:custGeom>
            <a:avLst/>
            <a:gdLst/>
            <a:ahLst/>
            <a:cxnLst/>
            <a:rect l="l" t="t" r="r" b="b"/>
            <a:pathLst>
              <a:path w="1532050" h="1168188">
                <a:moveTo>
                  <a:pt x="0" y="0"/>
                </a:moveTo>
                <a:lnTo>
                  <a:pt x="1532050" y="0"/>
                </a:lnTo>
                <a:lnTo>
                  <a:pt x="1532050" y="1168189"/>
                </a:lnTo>
                <a:lnTo>
                  <a:pt x="0" y="11681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0" name="Group 10"/>
          <p:cNvGrpSpPr/>
          <p:nvPr/>
        </p:nvGrpSpPr>
        <p:grpSpPr>
          <a:xfrm>
            <a:off x="269953" y="2210653"/>
            <a:ext cx="4606847" cy="1977332"/>
            <a:chOff x="0" y="0"/>
            <a:chExt cx="1213326" cy="520779"/>
          </a:xfrm>
        </p:grpSpPr>
        <p:sp>
          <p:nvSpPr>
            <p:cNvPr id="11" name="Freeform 11"/>
            <p:cNvSpPr/>
            <p:nvPr/>
          </p:nvSpPr>
          <p:spPr>
            <a:xfrm>
              <a:off x="0" y="0"/>
              <a:ext cx="1213326" cy="520779"/>
            </a:xfrm>
            <a:custGeom>
              <a:avLst/>
              <a:gdLst/>
              <a:ahLst/>
              <a:cxnLst/>
              <a:rect l="l" t="t" r="r" b="b"/>
              <a:pathLst>
                <a:path w="1213326" h="520779">
                  <a:moveTo>
                    <a:pt x="0" y="0"/>
                  </a:moveTo>
                  <a:lnTo>
                    <a:pt x="1213326" y="0"/>
                  </a:lnTo>
                  <a:lnTo>
                    <a:pt x="1213326" y="520779"/>
                  </a:lnTo>
                  <a:lnTo>
                    <a:pt x="0" y="520779"/>
                  </a:lnTo>
                  <a:close/>
                </a:path>
              </a:pathLst>
            </a:custGeom>
            <a:solidFill>
              <a:srgbClr val="A4E489">
                <a:alpha val="93725"/>
              </a:srgbClr>
            </a:solidFill>
          </p:spPr>
          <p:txBody>
            <a:bodyPr/>
            <a:lstStyle/>
            <a:p>
              <a:endParaRPr lang="en-US"/>
            </a:p>
          </p:txBody>
        </p:sp>
        <p:sp>
          <p:nvSpPr>
            <p:cNvPr id="12" name="TextBox 12"/>
            <p:cNvSpPr txBox="1"/>
            <p:nvPr/>
          </p:nvSpPr>
          <p:spPr>
            <a:xfrm>
              <a:off x="0" y="-66675"/>
              <a:ext cx="1213326" cy="587454"/>
            </a:xfrm>
            <a:prstGeom prst="rect">
              <a:avLst/>
            </a:prstGeom>
          </p:spPr>
          <p:txBody>
            <a:bodyPr lIns="50800" tIns="50800" rIns="50800" bIns="50800" rtlCol="0" anchor="ctr"/>
            <a:lstStyle/>
            <a:p>
              <a:pPr algn="ctr">
                <a:lnSpc>
                  <a:spcPts val="3024"/>
                </a:lnSpc>
              </a:pPr>
              <a:endParaRPr/>
            </a:p>
          </p:txBody>
        </p:sp>
      </p:grpSp>
      <p:sp>
        <p:nvSpPr>
          <p:cNvPr id="13" name="TextBox 13"/>
          <p:cNvSpPr txBox="1"/>
          <p:nvPr/>
        </p:nvSpPr>
        <p:spPr>
          <a:xfrm>
            <a:off x="269953" y="2394716"/>
            <a:ext cx="4087271" cy="1553210"/>
          </a:xfrm>
          <a:prstGeom prst="rect">
            <a:avLst/>
          </a:prstGeom>
        </p:spPr>
        <p:txBody>
          <a:bodyPr lIns="0" tIns="0" rIns="0" bIns="0" rtlCol="0" anchor="t">
            <a:spAutoFit/>
          </a:bodyPr>
          <a:lstStyle/>
          <a:p>
            <a:pPr marL="259078" lvl="1" indent="-129539" algn="ctr">
              <a:lnSpc>
                <a:spcPts val="1679"/>
              </a:lnSpc>
              <a:spcBef>
                <a:spcPct val="0"/>
              </a:spcBef>
              <a:buFont typeface="Arial"/>
              <a:buChar char="•"/>
            </a:pPr>
            <a:r>
              <a:rPr lang="en-US" sz="1199" b="1">
                <a:solidFill>
                  <a:srgbClr val="CF275C"/>
                </a:solidFill>
                <a:latin typeface="Montserrat Bold"/>
                <a:ea typeface="Montserrat Bold"/>
                <a:cs typeface="Montserrat Bold"/>
                <a:sym typeface="Montserrat Bold"/>
              </a:rPr>
              <a:t>📈 FOLLOWER COUNT</a:t>
            </a:r>
            <a:r>
              <a:rPr lang="en-US" sz="1199" b="1">
                <a:solidFill>
                  <a:srgbClr val="000000"/>
                </a:solidFill>
                <a:latin typeface="Montserrat Bold"/>
                <a:ea typeface="Montserrat Bold"/>
                <a:cs typeface="Montserrat Bold"/>
                <a:sym typeface="Montserrat Bold"/>
              </a:rPr>
              <a:t>: STRONGLY INCREASES LIKES AND COMMENTS (MOST CRITICAL PREDICTOR)</a:t>
            </a:r>
          </a:p>
          <a:p>
            <a:pPr algn="ctr">
              <a:lnSpc>
                <a:spcPts val="1399"/>
              </a:lnSpc>
              <a:spcBef>
                <a:spcPct val="0"/>
              </a:spcBef>
            </a:pPr>
            <a:endParaRPr lang="en-US" sz="1199" b="1">
              <a:solidFill>
                <a:srgbClr val="000000"/>
              </a:solidFill>
              <a:latin typeface="Montserrat Bold"/>
              <a:ea typeface="Montserrat Bold"/>
              <a:cs typeface="Montserrat Bold"/>
              <a:sym typeface="Montserrat Bold"/>
            </a:endParaRPr>
          </a:p>
          <a:p>
            <a:pPr marL="259078" lvl="1" indent="-129539" algn="ctr">
              <a:lnSpc>
                <a:spcPts val="1679"/>
              </a:lnSpc>
              <a:spcBef>
                <a:spcPct val="0"/>
              </a:spcBef>
              <a:buFont typeface="Arial"/>
              <a:buChar char="•"/>
            </a:pPr>
            <a:r>
              <a:rPr lang="en-US" sz="1199" b="1">
                <a:solidFill>
                  <a:srgbClr val="000000"/>
                </a:solidFill>
                <a:latin typeface="Montserrat Bold"/>
                <a:ea typeface="Montserrat Bold"/>
                <a:cs typeface="Montserrat Bold"/>
                <a:sym typeface="Montserrat Bold"/>
              </a:rPr>
              <a:t>❓ </a:t>
            </a:r>
            <a:r>
              <a:rPr lang="en-US" sz="1199" b="1">
                <a:solidFill>
                  <a:srgbClr val="CF275C"/>
                </a:solidFill>
                <a:latin typeface="Montserrat Bold"/>
                <a:ea typeface="Montserrat Bold"/>
                <a:cs typeface="Montserrat Bold"/>
                <a:sym typeface="Montserrat Bold"/>
              </a:rPr>
              <a:t>QUESTION MARKS</a:t>
            </a:r>
            <a:r>
              <a:rPr lang="en-US" sz="1199" b="1">
                <a:solidFill>
                  <a:srgbClr val="000000"/>
                </a:solidFill>
                <a:latin typeface="Montserrat Bold"/>
                <a:ea typeface="Montserrat Bold"/>
                <a:cs typeface="Montserrat Bold"/>
                <a:sym typeface="Montserrat Bold"/>
              </a:rPr>
              <a:t>: PROMOTE COMMENTS BY ENCOURAGING USER INTERACTION</a:t>
            </a:r>
          </a:p>
          <a:p>
            <a:pPr algn="ctr">
              <a:lnSpc>
                <a:spcPts val="1399"/>
              </a:lnSpc>
              <a:spcBef>
                <a:spcPct val="0"/>
              </a:spcBef>
            </a:pPr>
            <a:endParaRPr lang="en-US" sz="1199" b="1">
              <a:solidFill>
                <a:srgbClr val="000000"/>
              </a:solidFill>
              <a:latin typeface="Montserrat Bold"/>
              <a:ea typeface="Montserrat Bold"/>
              <a:cs typeface="Montserrat Bold"/>
              <a:sym typeface="Montserrat Bold"/>
            </a:endParaRPr>
          </a:p>
          <a:p>
            <a:pPr algn="ctr">
              <a:lnSpc>
                <a:spcPts val="1399"/>
              </a:lnSpc>
              <a:spcBef>
                <a:spcPct val="0"/>
              </a:spcBef>
            </a:pPr>
            <a:endParaRPr lang="en-US" sz="1199" b="1">
              <a:solidFill>
                <a:srgbClr val="000000"/>
              </a:solidFill>
              <a:latin typeface="Montserrat Bold"/>
              <a:ea typeface="Montserrat Bold"/>
              <a:cs typeface="Montserrat Bold"/>
              <a:sym typeface="Montserrat Bold"/>
            </a:endParaRPr>
          </a:p>
        </p:txBody>
      </p:sp>
      <p:grpSp>
        <p:nvGrpSpPr>
          <p:cNvPr id="14" name="Group 14"/>
          <p:cNvGrpSpPr/>
          <p:nvPr/>
        </p:nvGrpSpPr>
        <p:grpSpPr>
          <a:xfrm>
            <a:off x="138540" y="6380397"/>
            <a:ext cx="9476520" cy="796668"/>
            <a:chOff x="0" y="0"/>
            <a:chExt cx="3509822" cy="295062"/>
          </a:xfrm>
        </p:grpSpPr>
        <p:sp>
          <p:nvSpPr>
            <p:cNvPr id="15" name="Freeform 15"/>
            <p:cNvSpPr/>
            <p:nvPr/>
          </p:nvSpPr>
          <p:spPr>
            <a:xfrm>
              <a:off x="0" y="0"/>
              <a:ext cx="3509822" cy="295062"/>
            </a:xfrm>
            <a:custGeom>
              <a:avLst/>
              <a:gdLst/>
              <a:ahLst/>
              <a:cxnLst/>
              <a:rect l="l" t="t" r="r" b="b"/>
              <a:pathLst>
                <a:path w="3509822" h="295062">
                  <a:moveTo>
                    <a:pt x="11437" y="0"/>
                  </a:moveTo>
                  <a:lnTo>
                    <a:pt x="3498385" y="0"/>
                  </a:lnTo>
                  <a:cubicBezTo>
                    <a:pt x="3501418" y="0"/>
                    <a:pt x="3504327" y="1205"/>
                    <a:pt x="3506472" y="3350"/>
                  </a:cubicBezTo>
                  <a:cubicBezTo>
                    <a:pt x="3508617" y="5495"/>
                    <a:pt x="3509822" y="8404"/>
                    <a:pt x="3509822" y="11437"/>
                  </a:cubicBezTo>
                  <a:lnTo>
                    <a:pt x="3509822" y="283625"/>
                  </a:lnTo>
                  <a:cubicBezTo>
                    <a:pt x="3509822" y="286658"/>
                    <a:pt x="3508617" y="289567"/>
                    <a:pt x="3506472" y="291712"/>
                  </a:cubicBezTo>
                  <a:cubicBezTo>
                    <a:pt x="3504327" y="293857"/>
                    <a:pt x="3501418" y="295062"/>
                    <a:pt x="3498385" y="295062"/>
                  </a:cubicBezTo>
                  <a:lnTo>
                    <a:pt x="11437" y="295062"/>
                  </a:lnTo>
                  <a:cubicBezTo>
                    <a:pt x="8404" y="295062"/>
                    <a:pt x="5495" y="293857"/>
                    <a:pt x="3350" y="291712"/>
                  </a:cubicBezTo>
                  <a:cubicBezTo>
                    <a:pt x="1205" y="289567"/>
                    <a:pt x="0" y="286658"/>
                    <a:pt x="0" y="283625"/>
                  </a:cubicBezTo>
                  <a:lnTo>
                    <a:pt x="0" y="11437"/>
                  </a:lnTo>
                  <a:cubicBezTo>
                    <a:pt x="0" y="8404"/>
                    <a:pt x="1205" y="5495"/>
                    <a:pt x="3350" y="3350"/>
                  </a:cubicBezTo>
                  <a:cubicBezTo>
                    <a:pt x="5495" y="1205"/>
                    <a:pt x="8404" y="0"/>
                    <a:pt x="11437" y="0"/>
                  </a:cubicBezTo>
                  <a:close/>
                </a:path>
              </a:pathLst>
            </a:custGeom>
            <a:solidFill>
              <a:srgbClr val="00CC99"/>
            </a:solidFill>
          </p:spPr>
          <p:txBody>
            <a:bodyPr/>
            <a:lstStyle/>
            <a:p>
              <a:endParaRPr lang="en-US"/>
            </a:p>
          </p:txBody>
        </p:sp>
        <p:sp>
          <p:nvSpPr>
            <p:cNvPr id="16" name="TextBox 16"/>
            <p:cNvSpPr txBox="1"/>
            <p:nvPr/>
          </p:nvSpPr>
          <p:spPr>
            <a:xfrm>
              <a:off x="0" y="-38100"/>
              <a:ext cx="3509822" cy="333162"/>
            </a:xfrm>
            <a:prstGeom prst="rect">
              <a:avLst/>
            </a:prstGeom>
          </p:spPr>
          <p:txBody>
            <a:bodyPr lIns="50800" tIns="50800" rIns="50800" bIns="50800" rtlCol="0" anchor="ctr"/>
            <a:lstStyle/>
            <a:p>
              <a:pPr algn="ctr">
                <a:lnSpc>
                  <a:spcPts val="2519"/>
                </a:lnSpc>
              </a:pPr>
              <a:r>
                <a:rPr lang="en-US" sz="1799" b="1">
                  <a:solidFill>
                    <a:srgbClr val="000000"/>
                  </a:solidFill>
                  <a:latin typeface="Montserrat Bold"/>
                  <a:ea typeface="Montserrat Bold"/>
                  <a:cs typeface="Montserrat Bold"/>
                  <a:sym typeface="Montserrat Bold"/>
                </a:rPr>
                <a:t>By applying these strategies, influencers can increase engagement, foster stronger connections, and enhance Instagram performance</a:t>
              </a:r>
            </a:p>
          </p:txBody>
        </p:sp>
      </p:grpSp>
      <p:grpSp>
        <p:nvGrpSpPr>
          <p:cNvPr id="17" name="Group 17"/>
          <p:cNvGrpSpPr/>
          <p:nvPr/>
        </p:nvGrpSpPr>
        <p:grpSpPr>
          <a:xfrm>
            <a:off x="269953" y="1405543"/>
            <a:ext cx="2434293" cy="690810"/>
            <a:chOff x="0" y="0"/>
            <a:chExt cx="1872886" cy="531493"/>
          </a:xfrm>
        </p:grpSpPr>
        <p:sp>
          <p:nvSpPr>
            <p:cNvPr id="18" name="Freeform 18"/>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19" name="TextBox 19"/>
            <p:cNvSpPr txBox="1"/>
            <p:nvPr/>
          </p:nvSpPr>
          <p:spPr>
            <a:xfrm>
              <a:off x="0" y="-57150"/>
              <a:ext cx="1872886" cy="588643"/>
            </a:xfrm>
            <a:prstGeom prst="rect">
              <a:avLst/>
            </a:prstGeom>
          </p:spPr>
          <p:txBody>
            <a:bodyPr lIns="50800" tIns="50800" rIns="50800" bIns="50800" rtlCol="0" anchor="ctr"/>
            <a:lstStyle/>
            <a:p>
              <a:pPr algn="ctr">
                <a:lnSpc>
                  <a:spcPts val="3779"/>
                </a:lnSpc>
              </a:pPr>
              <a:r>
                <a:rPr lang="en-US" sz="2700">
                  <a:solidFill>
                    <a:srgbClr val="FAFAFA"/>
                  </a:solidFill>
                  <a:latin typeface="Glacial Indifference"/>
                  <a:ea typeface="Glacial Indifference"/>
                  <a:cs typeface="Glacial Indifference"/>
                  <a:sym typeface="Glacial Indifference"/>
                </a:rPr>
                <a:t>KEY INSIGHTS</a:t>
              </a:r>
            </a:p>
          </p:txBody>
        </p:sp>
      </p:grpSp>
      <p:grpSp>
        <p:nvGrpSpPr>
          <p:cNvPr id="20" name="Group 20"/>
          <p:cNvGrpSpPr/>
          <p:nvPr/>
        </p:nvGrpSpPr>
        <p:grpSpPr>
          <a:xfrm>
            <a:off x="269953" y="4302285"/>
            <a:ext cx="2434293" cy="690810"/>
            <a:chOff x="0" y="0"/>
            <a:chExt cx="1872886" cy="531493"/>
          </a:xfrm>
        </p:grpSpPr>
        <p:sp>
          <p:nvSpPr>
            <p:cNvPr id="21" name="Freeform 21"/>
            <p:cNvSpPr/>
            <p:nvPr/>
          </p:nvSpPr>
          <p:spPr>
            <a:xfrm>
              <a:off x="0" y="0"/>
              <a:ext cx="1872886" cy="531493"/>
            </a:xfrm>
            <a:custGeom>
              <a:avLst/>
              <a:gdLst/>
              <a:ahLst/>
              <a:cxnLst/>
              <a:rect l="l" t="t" r="r" b="b"/>
              <a:pathLst>
                <a:path w="1872886" h="531493">
                  <a:moveTo>
                    <a:pt x="228986" y="0"/>
                  </a:moveTo>
                  <a:lnTo>
                    <a:pt x="1643901" y="0"/>
                  </a:lnTo>
                  <a:cubicBezTo>
                    <a:pt x="1704632" y="0"/>
                    <a:pt x="1762875" y="24125"/>
                    <a:pt x="1805818" y="67068"/>
                  </a:cubicBezTo>
                  <a:cubicBezTo>
                    <a:pt x="1848761" y="110012"/>
                    <a:pt x="1872886" y="168255"/>
                    <a:pt x="1872886" y="228986"/>
                  </a:cubicBezTo>
                  <a:lnTo>
                    <a:pt x="1872886" y="302507"/>
                  </a:lnTo>
                  <a:cubicBezTo>
                    <a:pt x="1872886" y="363238"/>
                    <a:pt x="1848761" y="421481"/>
                    <a:pt x="1805818" y="464424"/>
                  </a:cubicBezTo>
                  <a:cubicBezTo>
                    <a:pt x="1762875" y="507368"/>
                    <a:pt x="1704632" y="531493"/>
                    <a:pt x="1643901" y="531493"/>
                  </a:cubicBezTo>
                  <a:lnTo>
                    <a:pt x="228986" y="531493"/>
                  </a:lnTo>
                  <a:cubicBezTo>
                    <a:pt x="168255" y="531493"/>
                    <a:pt x="110012" y="507368"/>
                    <a:pt x="67068" y="464424"/>
                  </a:cubicBezTo>
                  <a:cubicBezTo>
                    <a:pt x="24125" y="421481"/>
                    <a:pt x="0" y="363238"/>
                    <a:pt x="0" y="302507"/>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22" name="TextBox 22"/>
            <p:cNvSpPr txBox="1"/>
            <p:nvPr/>
          </p:nvSpPr>
          <p:spPr>
            <a:xfrm>
              <a:off x="0" y="-38100"/>
              <a:ext cx="1872886" cy="569593"/>
            </a:xfrm>
            <a:prstGeom prst="rect">
              <a:avLst/>
            </a:prstGeom>
          </p:spPr>
          <p:txBody>
            <a:bodyPr lIns="50800" tIns="50800" rIns="50800" bIns="50800" rtlCol="0" anchor="ctr"/>
            <a:lstStyle/>
            <a:p>
              <a:pPr algn="ctr">
                <a:lnSpc>
                  <a:spcPts val="2660"/>
                </a:lnSpc>
              </a:pPr>
              <a:r>
                <a:rPr lang="en-US" sz="1900">
                  <a:solidFill>
                    <a:srgbClr val="FAFAFA"/>
                  </a:solidFill>
                  <a:latin typeface="Glacial Indifference"/>
                  <a:ea typeface="Glacial Indifference"/>
                  <a:cs typeface="Glacial Indifference"/>
                  <a:sym typeface="Glacial Indifference"/>
                </a:rPr>
                <a:t>NEGATIVE FACTORS</a:t>
              </a:r>
            </a:p>
          </p:txBody>
        </p:sp>
      </p:grpSp>
      <p:grpSp>
        <p:nvGrpSpPr>
          <p:cNvPr id="23" name="Group 23"/>
          <p:cNvGrpSpPr/>
          <p:nvPr/>
        </p:nvGrpSpPr>
        <p:grpSpPr>
          <a:xfrm>
            <a:off x="138540" y="5105567"/>
            <a:ext cx="5818019" cy="1113860"/>
            <a:chOff x="0" y="0"/>
            <a:chExt cx="2154822" cy="412541"/>
          </a:xfrm>
        </p:grpSpPr>
        <p:sp>
          <p:nvSpPr>
            <p:cNvPr id="24" name="Freeform 24"/>
            <p:cNvSpPr/>
            <p:nvPr/>
          </p:nvSpPr>
          <p:spPr>
            <a:xfrm>
              <a:off x="0" y="0"/>
              <a:ext cx="2154822" cy="412541"/>
            </a:xfrm>
            <a:custGeom>
              <a:avLst/>
              <a:gdLst/>
              <a:ahLst/>
              <a:cxnLst/>
              <a:rect l="l" t="t" r="r" b="b"/>
              <a:pathLst>
                <a:path w="2154822" h="412541">
                  <a:moveTo>
                    <a:pt x="54558" y="0"/>
                  </a:moveTo>
                  <a:lnTo>
                    <a:pt x="2100264" y="0"/>
                  </a:lnTo>
                  <a:cubicBezTo>
                    <a:pt x="2114734" y="0"/>
                    <a:pt x="2128611" y="5748"/>
                    <a:pt x="2138842" y="15980"/>
                  </a:cubicBezTo>
                  <a:cubicBezTo>
                    <a:pt x="2149074" y="26211"/>
                    <a:pt x="2154822" y="40088"/>
                    <a:pt x="2154822" y="54558"/>
                  </a:cubicBezTo>
                  <a:lnTo>
                    <a:pt x="2154822" y="357983"/>
                  </a:lnTo>
                  <a:cubicBezTo>
                    <a:pt x="2154822" y="372452"/>
                    <a:pt x="2149074" y="386329"/>
                    <a:pt x="2138842" y="396561"/>
                  </a:cubicBezTo>
                  <a:cubicBezTo>
                    <a:pt x="2128611" y="406793"/>
                    <a:pt x="2114734" y="412541"/>
                    <a:pt x="2100264" y="412541"/>
                  </a:cubicBezTo>
                  <a:lnTo>
                    <a:pt x="54558" y="412541"/>
                  </a:lnTo>
                  <a:cubicBezTo>
                    <a:pt x="40088" y="412541"/>
                    <a:pt x="26211" y="406793"/>
                    <a:pt x="15980" y="396561"/>
                  </a:cubicBezTo>
                  <a:cubicBezTo>
                    <a:pt x="5748" y="386329"/>
                    <a:pt x="0" y="372452"/>
                    <a:pt x="0" y="357983"/>
                  </a:cubicBezTo>
                  <a:lnTo>
                    <a:pt x="0" y="54558"/>
                  </a:lnTo>
                  <a:cubicBezTo>
                    <a:pt x="0" y="40088"/>
                    <a:pt x="5748" y="26211"/>
                    <a:pt x="15980" y="15980"/>
                  </a:cubicBezTo>
                  <a:cubicBezTo>
                    <a:pt x="26211" y="5748"/>
                    <a:pt x="40088" y="0"/>
                    <a:pt x="54558" y="0"/>
                  </a:cubicBezTo>
                  <a:close/>
                </a:path>
              </a:pathLst>
            </a:custGeom>
            <a:solidFill>
              <a:srgbClr val="FFB7C5">
                <a:alpha val="90980"/>
              </a:srgbClr>
            </a:solidFill>
          </p:spPr>
          <p:txBody>
            <a:bodyPr/>
            <a:lstStyle/>
            <a:p>
              <a:endParaRPr lang="en-US"/>
            </a:p>
          </p:txBody>
        </p:sp>
        <p:sp>
          <p:nvSpPr>
            <p:cNvPr id="25" name="TextBox 25"/>
            <p:cNvSpPr txBox="1"/>
            <p:nvPr/>
          </p:nvSpPr>
          <p:spPr>
            <a:xfrm>
              <a:off x="0" y="-28575"/>
              <a:ext cx="2154822" cy="441116"/>
            </a:xfrm>
            <a:prstGeom prst="rect">
              <a:avLst/>
            </a:prstGeom>
          </p:spPr>
          <p:txBody>
            <a:bodyPr lIns="50800" tIns="50800" rIns="50800" bIns="50800" rtlCol="0" anchor="ctr"/>
            <a:lstStyle/>
            <a:p>
              <a:pPr algn="ctr">
                <a:lnSpc>
                  <a:spcPts val="1960"/>
                </a:lnSpc>
              </a:pPr>
              <a:endParaRPr/>
            </a:p>
          </p:txBody>
        </p:sp>
      </p:grpSp>
      <p:sp>
        <p:nvSpPr>
          <p:cNvPr id="26" name="TextBox 26"/>
          <p:cNvSpPr txBox="1"/>
          <p:nvPr/>
        </p:nvSpPr>
        <p:spPr>
          <a:xfrm>
            <a:off x="377928" y="5202515"/>
            <a:ext cx="5161508" cy="7359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Montserrat Bold"/>
                <a:ea typeface="Montserrat Bold"/>
                <a:cs typeface="Montserrat Bold"/>
                <a:sym typeface="Montserrat Bold"/>
              </a:rPr>
              <a:t>📝 </a:t>
            </a:r>
            <a:r>
              <a:rPr lang="en-US" sz="1400" b="1">
                <a:solidFill>
                  <a:srgbClr val="CF275C"/>
                </a:solidFill>
                <a:latin typeface="Montserrat Bold"/>
                <a:ea typeface="Montserrat Bold"/>
                <a:cs typeface="Montserrat Bold"/>
                <a:sym typeface="Montserrat Bold"/>
              </a:rPr>
              <a:t>Text Length</a:t>
            </a:r>
            <a:r>
              <a:rPr lang="en-US" sz="1400" b="1">
                <a:solidFill>
                  <a:srgbClr val="000000"/>
                </a:solidFill>
                <a:latin typeface="Montserrat Bold"/>
                <a:ea typeface="Montserrat Bold"/>
                <a:cs typeface="Montserrat Bold"/>
                <a:sym typeface="Montserrat Bold"/>
              </a:rPr>
              <a:t>: Longer captions reduce likes</a:t>
            </a:r>
          </a:p>
          <a:p>
            <a:pPr algn="ctr">
              <a:lnSpc>
                <a:spcPts val="1960"/>
              </a:lnSpc>
              <a:spcBef>
                <a:spcPct val="0"/>
              </a:spcBef>
            </a:pPr>
            <a:r>
              <a:rPr lang="en-US" sz="1400" b="1">
                <a:solidFill>
                  <a:srgbClr val="000000"/>
                </a:solidFill>
                <a:latin typeface="Montserrat Bold"/>
                <a:ea typeface="Montserrat Bold"/>
                <a:cs typeface="Montserrat Bold"/>
                <a:sym typeface="Montserrat Bold"/>
              </a:rPr>
              <a:t>🎥 </a:t>
            </a:r>
            <a:r>
              <a:rPr lang="en-US" sz="1400" b="1">
                <a:solidFill>
                  <a:srgbClr val="CF275C"/>
                </a:solidFill>
                <a:latin typeface="Montserrat Bold"/>
                <a:ea typeface="Montserrat Bold"/>
                <a:cs typeface="Montserrat Bold"/>
                <a:sym typeface="Montserrat Bold"/>
              </a:rPr>
              <a:t>Video Posts</a:t>
            </a:r>
            <a:r>
              <a:rPr lang="en-US" sz="1400" b="1">
                <a:solidFill>
                  <a:srgbClr val="000000"/>
                </a:solidFill>
                <a:latin typeface="Montserrat Bold"/>
                <a:ea typeface="Montserrat Bold"/>
                <a:cs typeface="Montserrat Bold"/>
                <a:sym typeface="Montserrat Bold"/>
              </a:rPr>
              <a:t>: Fewer likes and comments than photos</a:t>
            </a:r>
          </a:p>
          <a:p>
            <a:pPr algn="ctr">
              <a:lnSpc>
                <a:spcPts val="1960"/>
              </a:lnSpc>
              <a:spcBef>
                <a:spcPct val="0"/>
              </a:spcBef>
            </a:pPr>
            <a:r>
              <a:rPr lang="en-US" sz="1400" b="1">
                <a:solidFill>
                  <a:srgbClr val="000000"/>
                </a:solidFill>
                <a:latin typeface="Montserrat Bold"/>
                <a:ea typeface="Montserrat Bold"/>
                <a:cs typeface="Montserrat Bold"/>
                <a:sym typeface="Montserrat Bold"/>
              </a:rPr>
              <a:t>⏰ </a:t>
            </a:r>
            <a:r>
              <a:rPr lang="en-US" sz="1400" b="1">
                <a:solidFill>
                  <a:srgbClr val="CF275C"/>
                </a:solidFill>
                <a:latin typeface="Montserrat Bold"/>
                <a:ea typeface="Montserrat Bold"/>
                <a:cs typeface="Montserrat Bold"/>
                <a:sym typeface="Montserrat Bold"/>
              </a:rPr>
              <a:t>Post Timing</a:t>
            </a:r>
            <a:r>
              <a:rPr lang="en-US" sz="1400" b="1">
                <a:solidFill>
                  <a:srgbClr val="000000"/>
                </a:solidFill>
                <a:latin typeface="Montserrat Bold"/>
                <a:ea typeface="Montserrat Bold"/>
                <a:cs typeface="Montserrat Bold"/>
                <a:sym typeface="Montserrat Bold"/>
              </a:rPr>
              <a:t>: Evening/weekend posts perform worse</a:t>
            </a:r>
          </a:p>
        </p:txBody>
      </p:sp>
      <p:grpSp>
        <p:nvGrpSpPr>
          <p:cNvPr id="27" name="Group 27"/>
          <p:cNvGrpSpPr/>
          <p:nvPr/>
        </p:nvGrpSpPr>
        <p:grpSpPr>
          <a:xfrm>
            <a:off x="6265783" y="1468396"/>
            <a:ext cx="2434293" cy="1034872"/>
            <a:chOff x="0" y="0"/>
            <a:chExt cx="1872886" cy="796206"/>
          </a:xfrm>
        </p:grpSpPr>
        <p:sp>
          <p:nvSpPr>
            <p:cNvPr id="28" name="Freeform 28"/>
            <p:cNvSpPr/>
            <p:nvPr/>
          </p:nvSpPr>
          <p:spPr>
            <a:xfrm>
              <a:off x="0" y="0"/>
              <a:ext cx="1872886" cy="796206"/>
            </a:xfrm>
            <a:custGeom>
              <a:avLst/>
              <a:gdLst/>
              <a:ahLst/>
              <a:cxnLst/>
              <a:rect l="l" t="t" r="r" b="b"/>
              <a:pathLst>
                <a:path w="1872886" h="796206">
                  <a:moveTo>
                    <a:pt x="228986" y="0"/>
                  </a:moveTo>
                  <a:lnTo>
                    <a:pt x="1643901" y="0"/>
                  </a:lnTo>
                  <a:cubicBezTo>
                    <a:pt x="1704632" y="0"/>
                    <a:pt x="1762875" y="24125"/>
                    <a:pt x="1805818" y="67068"/>
                  </a:cubicBezTo>
                  <a:cubicBezTo>
                    <a:pt x="1848761" y="110012"/>
                    <a:pt x="1872886" y="168255"/>
                    <a:pt x="1872886" y="228986"/>
                  </a:cubicBezTo>
                  <a:lnTo>
                    <a:pt x="1872886" y="567220"/>
                  </a:lnTo>
                  <a:cubicBezTo>
                    <a:pt x="1872886" y="627951"/>
                    <a:pt x="1848761" y="686194"/>
                    <a:pt x="1805818" y="729137"/>
                  </a:cubicBezTo>
                  <a:cubicBezTo>
                    <a:pt x="1762875" y="772081"/>
                    <a:pt x="1704632" y="796206"/>
                    <a:pt x="1643901" y="796206"/>
                  </a:cubicBezTo>
                  <a:lnTo>
                    <a:pt x="228986" y="796206"/>
                  </a:lnTo>
                  <a:cubicBezTo>
                    <a:pt x="168255" y="796206"/>
                    <a:pt x="110012" y="772081"/>
                    <a:pt x="67068" y="729137"/>
                  </a:cubicBezTo>
                  <a:cubicBezTo>
                    <a:pt x="24125" y="686194"/>
                    <a:pt x="0" y="627951"/>
                    <a:pt x="0" y="567220"/>
                  </a:cubicBezTo>
                  <a:lnTo>
                    <a:pt x="0" y="228986"/>
                  </a:lnTo>
                  <a:cubicBezTo>
                    <a:pt x="0" y="168255"/>
                    <a:pt x="24125" y="110012"/>
                    <a:pt x="67068" y="67068"/>
                  </a:cubicBezTo>
                  <a:cubicBezTo>
                    <a:pt x="110012" y="24125"/>
                    <a:pt x="168255" y="0"/>
                    <a:pt x="228986" y="0"/>
                  </a:cubicBezTo>
                  <a:close/>
                </a:path>
              </a:pathLst>
            </a:custGeom>
            <a:solidFill>
              <a:srgbClr val="FE705D"/>
            </a:solidFill>
          </p:spPr>
          <p:txBody>
            <a:bodyPr/>
            <a:lstStyle/>
            <a:p>
              <a:endParaRPr lang="en-US"/>
            </a:p>
          </p:txBody>
        </p:sp>
        <p:sp>
          <p:nvSpPr>
            <p:cNvPr id="29" name="TextBox 29"/>
            <p:cNvSpPr txBox="1"/>
            <p:nvPr/>
          </p:nvSpPr>
          <p:spPr>
            <a:xfrm>
              <a:off x="0" y="-57150"/>
              <a:ext cx="1872886" cy="853356"/>
            </a:xfrm>
            <a:prstGeom prst="rect">
              <a:avLst/>
            </a:prstGeom>
          </p:spPr>
          <p:txBody>
            <a:bodyPr lIns="50800" tIns="50800" rIns="50800" bIns="50800" rtlCol="0" anchor="ctr"/>
            <a:lstStyle/>
            <a:p>
              <a:pPr algn="ctr">
                <a:lnSpc>
                  <a:spcPts val="3779"/>
                </a:lnSpc>
              </a:pPr>
              <a:r>
                <a:rPr lang="en-US" sz="2700">
                  <a:solidFill>
                    <a:srgbClr val="FAFAFA"/>
                  </a:solidFill>
                  <a:latin typeface="Glacial Indifference"/>
                  <a:ea typeface="Glacial Indifference"/>
                  <a:cs typeface="Glacial Indifference"/>
                  <a:sym typeface="Glacial Indifference"/>
                </a:rPr>
                <a:t>Social Media Influencers</a:t>
              </a:r>
            </a:p>
          </p:txBody>
        </p:sp>
      </p:grpSp>
      <p:sp>
        <p:nvSpPr>
          <p:cNvPr id="30" name="TextBox 30"/>
          <p:cNvSpPr txBox="1"/>
          <p:nvPr/>
        </p:nvSpPr>
        <p:spPr>
          <a:xfrm>
            <a:off x="4992002" y="2712818"/>
            <a:ext cx="4630936" cy="2197735"/>
          </a:xfrm>
          <a:prstGeom prst="rect">
            <a:avLst/>
          </a:prstGeom>
        </p:spPr>
        <p:txBody>
          <a:bodyPr lIns="0" tIns="0" rIns="0" bIns="0" rtlCol="0" anchor="t">
            <a:spAutoFit/>
          </a:bodyPr>
          <a:lstStyle/>
          <a:p>
            <a:pPr algn="ctr">
              <a:lnSpc>
                <a:spcPts val="2239"/>
              </a:lnSpc>
              <a:spcBef>
                <a:spcPct val="0"/>
              </a:spcBef>
            </a:pPr>
            <a:r>
              <a:rPr lang="en-US" sz="1599" b="1">
                <a:solidFill>
                  <a:srgbClr val="FFFFFF"/>
                </a:solidFill>
                <a:latin typeface="Montserrat Bold"/>
                <a:ea typeface="Montserrat Bold"/>
                <a:cs typeface="Montserrat Bold"/>
                <a:sym typeface="Montserrat Bold"/>
              </a:rPr>
              <a:t>🕒</a:t>
            </a:r>
            <a:r>
              <a:rPr lang="en-US" sz="1599" b="1">
                <a:solidFill>
                  <a:srgbClr val="CF275C"/>
                </a:solidFill>
                <a:latin typeface="Montserrat Bold"/>
                <a:ea typeface="Montserrat Bold"/>
                <a:cs typeface="Montserrat Bold"/>
                <a:sym typeface="Montserrat Bold"/>
              </a:rPr>
              <a:t> Post Timing:</a:t>
            </a:r>
          </a:p>
          <a:p>
            <a:pPr algn="ctr">
              <a:lnSpc>
                <a:spcPts val="2239"/>
              </a:lnSpc>
              <a:spcBef>
                <a:spcPct val="0"/>
              </a:spcBef>
            </a:pPr>
            <a:r>
              <a:rPr lang="en-US" sz="1599" b="1">
                <a:solidFill>
                  <a:srgbClr val="FFFFFF"/>
                </a:solidFill>
                <a:latin typeface="Montserrat Bold"/>
                <a:ea typeface="Montserrat Bold"/>
                <a:cs typeface="Montserrat Bold"/>
                <a:sym typeface="Montserrat Bold"/>
              </a:rPr>
              <a:t> Weekday Afternoons for max engagement</a:t>
            </a:r>
          </a:p>
          <a:p>
            <a:pPr algn="ctr">
              <a:lnSpc>
                <a:spcPts val="2239"/>
              </a:lnSpc>
              <a:spcBef>
                <a:spcPct val="0"/>
              </a:spcBef>
            </a:pPr>
            <a:endParaRPr lang="en-US" sz="1599" b="1">
              <a:solidFill>
                <a:srgbClr val="FFFFFF"/>
              </a:solidFill>
              <a:latin typeface="Montserrat Bold"/>
              <a:ea typeface="Montserrat Bold"/>
              <a:cs typeface="Montserrat Bold"/>
              <a:sym typeface="Montserrat Bold"/>
            </a:endParaRPr>
          </a:p>
          <a:p>
            <a:pPr algn="ctr">
              <a:lnSpc>
                <a:spcPts val="2239"/>
              </a:lnSpc>
              <a:spcBef>
                <a:spcPct val="0"/>
              </a:spcBef>
            </a:pPr>
            <a:r>
              <a:rPr lang="en-US" sz="1599" b="1">
                <a:solidFill>
                  <a:srgbClr val="FFFFFF"/>
                </a:solidFill>
                <a:latin typeface="Montserrat Bold"/>
                <a:ea typeface="Montserrat Bold"/>
                <a:cs typeface="Montserrat Bold"/>
                <a:sym typeface="Montserrat Bold"/>
              </a:rPr>
              <a:t>📸 </a:t>
            </a:r>
            <a:r>
              <a:rPr lang="en-US" sz="1599" b="1">
                <a:solidFill>
                  <a:srgbClr val="CF275C"/>
                </a:solidFill>
                <a:latin typeface="Montserrat Bold"/>
                <a:ea typeface="Montserrat Bold"/>
                <a:cs typeface="Montserrat Bold"/>
                <a:sym typeface="Montserrat Bold"/>
              </a:rPr>
              <a:t>Content Focus: </a:t>
            </a:r>
          </a:p>
          <a:p>
            <a:pPr algn="ctr">
              <a:lnSpc>
                <a:spcPts val="2239"/>
              </a:lnSpc>
              <a:spcBef>
                <a:spcPct val="0"/>
              </a:spcBef>
            </a:pPr>
            <a:r>
              <a:rPr lang="en-US" sz="1599" b="1">
                <a:solidFill>
                  <a:srgbClr val="FFFFFF"/>
                </a:solidFill>
                <a:latin typeface="Montserrat Bold"/>
                <a:ea typeface="Montserrat Bold"/>
                <a:cs typeface="Montserrat Bold"/>
                <a:sym typeface="Montserrat Bold"/>
              </a:rPr>
              <a:t>Photo-centric, minimal videos</a:t>
            </a:r>
          </a:p>
          <a:p>
            <a:pPr algn="ctr">
              <a:lnSpc>
                <a:spcPts val="2239"/>
              </a:lnSpc>
              <a:spcBef>
                <a:spcPct val="0"/>
              </a:spcBef>
            </a:pPr>
            <a:endParaRPr lang="en-US" sz="1599" b="1">
              <a:solidFill>
                <a:srgbClr val="FFFFFF"/>
              </a:solidFill>
              <a:latin typeface="Montserrat Bold"/>
              <a:ea typeface="Montserrat Bold"/>
              <a:cs typeface="Montserrat Bold"/>
              <a:sym typeface="Montserrat Bold"/>
            </a:endParaRPr>
          </a:p>
          <a:p>
            <a:pPr algn="ctr">
              <a:lnSpc>
                <a:spcPts val="2239"/>
              </a:lnSpc>
              <a:spcBef>
                <a:spcPct val="0"/>
              </a:spcBef>
            </a:pPr>
            <a:r>
              <a:rPr lang="en-US" sz="1599" b="1">
                <a:solidFill>
                  <a:srgbClr val="FFFFFF"/>
                </a:solidFill>
                <a:latin typeface="Montserrat Bold"/>
                <a:ea typeface="Montserrat Bold"/>
                <a:cs typeface="Montserrat Bold"/>
                <a:sym typeface="Montserrat Bold"/>
              </a:rPr>
              <a:t>🗨️ </a:t>
            </a:r>
            <a:r>
              <a:rPr lang="en-US" sz="1599" b="1">
                <a:solidFill>
                  <a:srgbClr val="CF275C"/>
                </a:solidFill>
                <a:latin typeface="Montserrat Bold"/>
                <a:ea typeface="Montserrat Bold"/>
                <a:cs typeface="Montserrat Bold"/>
                <a:sym typeface="Montserrat Bold"/>
              </a:rPr>
              <a:t>Captions:</a:t>
            </a:r>
          </a:p>
          <a:p>
            <a:pPr algn="ctr">
              <a:lnSpc>
                <a:spcPts val="2239"/>
              </a:lnSpc>
              <a:spcBef>
                <a:spcPct val="0"/>
              </a:spcBef>
            </a:pPr>
            <a:r>
              <a:rPr lang="en-US" sz="1599" b="1">
                <a:solidFill>
                  <a:srgbClr val="FFFFFF"/>
                </a:solidFill>
                <a:latin typeface="Montserrat Bold"/>
                <a:ea typeface="Montserrat Bold"/>
                <a:cs typeface="Montserrat Bold"/>
                <a:sym typeface="Montserrat Bold"/>
              </a:rPr>
              <a:t> Concise, interactive, drive conversation</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3629595" y="138311"/>
            <a:ext cx="4710141" cy="863600"/>
          </a:xfrm>
          <a:prstGeom prst="rect">
            <a:avLst/>
          </a:prstGeom>
        </p:spPr>
        <p:txBody>
          <a:bodyPr lIns="0" tIns="0" rIns="0" bIns="0" rtlCol="0" anchor="t">
            <a:spAutoFit/>
          </a:bodyPr>
          <a:lstStyle/>
          <a:p>
            <a:pPr algn="just">
              <a:lnSpc>
                <a:spcPts val="7000"/>
              </a:lnSpc>
            </a:pPr>
            <a:r>
              <a:rPr lang="en-US" sz="5000">
                <a:solidFill>
                  <a:srgbClr val="FAFAFA"/>
                </a:solidFill>
                <a:latin typeface="League Gothic"/>
                <a:ea typeface="League Gothic"/>
                <a:cs typeface="League Gothic"/>
                <a:sym typeface="League Gothic"/>
              </a:rPr>
              <a:t>TEAM INSIGHTS</a:t>
            </a:r>
          </a:p>
        </p:txBody>
      </p:sp>
      <p:sp>
        <p:nvSpPr>
          <p:cNvPr id="8" name="Freeform 8"/>
          <p:cNvSpPr/>
          <p:nvPr/>
        </p:nvSpPr>
        <p:spPr>
          <a:xfrm>
            <a:off x="8828463" y="99083"/>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14838">
            <a:off x="9058900" y="6315917"/>
            <a:ext cx="559296" cy="535526"/>
          </a:xfrm>
          <a:custGeom>
            <a:avLst/>
            <a:gdLst/>
            <a:ahLst/>
            <a:cxnLst/>
            <a:rect l="l" t="t" r="r" b="b"/>
            <a:pathLst>
              <a:path w="559296" h="535526">
                <a:moveTo>
                  <a:pt x="0" y="0"/>
                </a:moveTo>
                <a:lnTo>
                  <a:pt x="559296" y="0"/>
                </a:lnTo>
                <a:lnTo>
                  <a:pt x="559296" y="535526"/>
                </a:lnTo>
                <a:lnTo>
                  <a:pt x="0" y="5355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a:grpSpLocks noChangeAspect="1"/>
          </p:cNvGrpSpPr>
          <p:nvPr/>
        </p:nvGrpSpPr>
        <p:grpSpPr>
          <a:xfrm>
            <a:off x="444333" y="1046506"/>
            <a:ext cx="1377153" cy="1376996"/>
            <a:chOff x="0" y="0"/>
            <a:chExt cx="6350013" cy="6349289"/>
          </a:xfrm>
        </p:grpSpPr>
        <p:sp>
          <p:nvSpPr>
            <p:cNvPr id="11" name="Freeform 11"/>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6"/>
              <a:stretch>
                <a:fillRect l="-6346" r="-6346"/>
              </a:stretch>
            </a:blipFill>
          </p:spPr>
          <p:txBody>
            <a:bodyPr/>
            <a:lstStyle/>
            <a:p>
              <a:endParaRPr lang="en-US"/>
            </a:p>
          </p:txBody>
        </p:sp>
      </p:grpSp>
      <p:grpSp>
        <p:nvGrpSpPr>
          <p:cNvPr id="12" name="Group 12"/>
          <p:cNvGrpSpPr>
            <a:grpSpLocks noChangeAspect="1"/>
          </p:cNvGrpSpPr>
          <p:nvPr/>
        </p:nvGrpSpPr>
        <p:grpSpPr>
          <a:xfrm>
            <a:off x="390841" y="3039625"/>
            <a:ext cx="1430645" cy="1430482"/>
            <a:chOff x="0" y="0"/>
            <a:chExt cx="6350013" cy="6349289"/>
          </a:xfrm>
        </p:grpSpPr>
        <p:sp>
          <p:nvSpPr>
            <p:cNvPr id="13" name="Freeform 13"/>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7"/>
              <a:stretch>
                <a:fillRect t="-16755" b="-16755"/>
              </a:stretch>
            </a:blipFill>
          </p:spPr>
          <p:txBody>
            <a:bodyPr/>
            <a:lstStyle/>
            <a:p>
              <a:endParaRPr lang="en-US"/>
            </a:p>
          </p:txBody>
        </p:sp>
      </p:grpSp>
      <p:grpSp>
        <p:nvGrpSpPr>
          <p:cNvPr id="14" name="Group 14"/>
          <p:cNvGrpSpPr/>
          <p:nvPr/>
        </p:nvGrpSpPr>
        <p:grpSpPr>
          <a:xfrm>
            <a:off x="2305341" y="1176571"/>
            <a:ext cx="6792024" cy="1411202"/>
            <a:chOff x="0" y="0"/>
            <a:chExt cx="2556276" cy="412541"/>
          </a:xfrm>
        </p:grpSpPr>
        <p:sp>
          <p:nvSpPr>
            <p:cNvPr id="15" name="Freeform 15"/>
            <p:cNvSpPr/>
            <p:nvPr/>
          </p:nvSpPr>
          <p:spPr>
            <a:xfrm>
              <a:off x="0" y="0"/>
              <a:ext cx="2556276" cy="412541"/>
            </a:xfrm>
            <a:custGeom>
              <a:avLst/>
              <a:gdLst/>
              <a:ahLst/>
              <a:cxnLst/>
              <a:rect l="l" t="t" r="r" b="b"/>
              <a:pathLst>
                <a:path w="2556276" h="412541">
                  <a:moveTo>
                    <a:pt x="45990" y="0"/>
                  </a:moveTo>
                  <a:lnTo>
                    <a:pt x="2510286" y="0"/>
                  </a:lnTo>
                  <a:cubicBezTo>
                    <a:pt x="2522483" y="0"/>
                    <a:pt x="2534181" y="4845"/>
                    <a:pt x="2542805" y="13470"/>
                  </a:cubicBezTo>
                  <a:cubicBezTo>
                    <a:pt x="2551430" y="22095"/>
                    <a:pt x="2556276" y="33793"/>
                    <a:pt x="2556276" y="45990"/>
                  </a:cubicBezTo>
                  <a:lnTo>
                    <a:pt x="2556276" y="366551"/>
                  </a:lnTo>
                  <a:cubicBezTo>
                    <a:pt x="2556276" y="378748"/>
                    <a:pt x="2551430" y="390446"/>
                    <a:pt x="2542805" y="399071"/>
                  </a:cubicBezTo>
                  <a:cubicBezTo>
                    <a:pt x="2534181" y="407695"/>
                    <a:pt x="2522483" y="412541"/>
                    <a:pt x="2510286" y="412541"/>
                  </a:cubicBezTo>
                  <a:lnTo>
                    <a:pt x="45990" y="412541"/>
                  </a:lnTo>
                  <a:cubicBezTo>
                    <a:pt x="33793" y="412541"/>
                    <a:pt x="22095" y="407695"/>
                    <a:pt x="13470" y="399071"/>
                  </a:cubicBezTo>
                  <a:cubicBezTo>
                    <a:pt x="4845" y="390446"/>
                    <a:pt x="0" y="378748"/>
                    <a:pt x="0" y="366551"/>
                  </a:cubicBezTo>
                  <a:lnTo>
                    <a:pt x="0" y="45990"/>
                  </a:lnTo>
                  <a:cubicBezTo>
                    <a:pt x="0" y="33793"/>
                    <a:pt x="4845" y="22095"/>
                    <a:pt x="13470" y="13470"/>
                  </a:cubicBezTo>
                  <a:cubicBezTo>
                    <a:pt x="22095" y="4845"/>
                    <a:pt x="33793" y="0"/>
                    <a:pt x="45990" y="0"/>
                  </a:cubicBezTo>
                  <a:close/>
                </a:path>
              </a:pathLst>
            </a:custGeom>
            <a:solidFill>
              <a:srgbClr val="FFB7C5"/>
            </a:solidFill>
          </p:spPr>
          <p:txBody>
            <a:bodyPr/>
            <a:lstStyle/>
            <a:p>
              <a:endParaRPr lang="en-US"/>
            </a:p>
          </p:txBody>
        </p:sp>
        <p:sp>
          <p:nvSpPr>
            <p:cNvPr id="16" name="TextBox 16"/>
            <p:cNvSpPr txBox="1"/>
            <p:nvPr/>
          </p:nvSpPr>
          <p:spPr>
            <a:xfrm>
              <a:off x="0" y="-28575"/>
              <a:ext cx="2556276" cy="441116"/>
            </a:xfrm>
            <a:prstGeom prst="rect">
              <a:avLst/>
            </a:prstGeom>
          </p:spPr>
          <p:txBody>
            <a:bodyPr lIns="50800" tIns="50800" rIns="50800" bIns="50800" rtlCol="0" anchor="ctr"/>
            <a:lstStyle/>
            <a:p>
              <a:pPr algn="ctr">
                <a:lnSpc>
                  <a:spcPts val="1960"/>
                </a:lnSpc>
              </a:pPr>
              <a:endParaRPr/>
            </a:p>
          </p:txBody>
        </p:sp>
      </p:grpSp>
      <p:sp>
        <p:nvSpPr>
          <p:cNvPr id="17" name="Freeform 17"/>
          <p:cNvSpPr/>
          <p:nvPr/>
        </p:nvSpPr>
        <p:spPr>
          <a:xfrm>
            <a:off x="6619334" y="386371"/>
            <a:ext cx="466595" cy="472255"/>
          </a:xfrm>
          <a:custGeom>
            <a:avLst/>
            <a:gdLst/>
            <a:ahLst/>
            <a:cxnLst/>
            <a:rect l="l" t="t" r="r" b="b"/>
            <a:pathLst>
              <a:path w="466595" h="472255">
                <a:moveTo>
                  <a:pt x="0" y="0"/>
                </a:moveTo>
                <a:lnTo>
                  <a:pt x="466595" y="0"/>
                </a:lnTo>
                <a:lnTo>
                  <a:pt x="466595" y="472255"/>
                </a:lnTo>
                <a:lnTo>
                  <a:pt x="0" y="472255"/>
                </a:lnTo>
                <a:lnTo>
                  <a:pt x="0" y="0"/>
                </a:lnTo>
                <a:close/>
              </a:path>
            </a:pathLst>
          </a:custGeom>
          <a:blipFill>
            <a:blip r:embed="rId8">
              <a:extLst>
                <a:ext uri="{96DAC541-7B7A-43D3-8B79-37D633B846F1}">
                  <asvg:svgBlip xmlns:asvg="http://schemas.microsoft.com/office/drawing/2016/SVG/main" r:embed="rId9"/>
                </a:ext>
              </a:extLst>
            </a:blip>
            <a:stretch>
              <a:fillRect l="-122527" b="-112440"/>
            </a:stretch>
          </a:blipFill>
        </p:spPr>
        <p:txBody>
          <a:bodyPr/>
          <a:lstStyle/>
          <a:p>
            <a:endParaRPr lang="en-US"/>
          </a:p>
        </p:txBody>
      </p:sp>
      <p:grpSp>
        <p:nvGrpSpPr>
          <p:cNvPr id="18" name="Group 18"/>
          <p:cNvGrpSpPr/>
          <p:nvPr/>
        </p:nvGrpSpPr>
        <p:grpSpPr>
          <a:xfrm>
            <a:off x="214717" y="2552306"/>
            <a:ext cx="1836385" cy="358947"/>
            <a:chOff x="0" y="0"/>
            <a:chExt cx="2448513" cy="478596"/>
          </a:xfrm>
        </p:grpSpPr>
        <p:grpSp>
          <p:nvGrpSpPr>
            <p:cNvPr id="19" name="Group 19"/>
            <p:cNvGrpSpPr/>
            <p:nvPr/>
          </p:nvGrpSpPr>
          <p:grpSpPr>
            <a:xfrm>
              <a:off x="0" y="0"/>
              <a:ext cx="2448513" cy="478596"/>
              <a:chOff x="0" y="0"/>
              <a:chExt cx="680142" cy="132943"/>
            </a:xfrm>
          </p:grpSpPr>
          <p:sp>
            <p:nvSpPr>
              <p:cNvPr id="20" name="Freeform 20"/>
              <p:cNvSpPr/>
              <p:nvPr/>
            </p:nvSpPr>
            <p:spPr>
              <a:xfrm>
                <a:off x="0" y="0"/>
                <a:ext cx="680142" cy="132943"/>
              </a:xfrm>
              <a:custGeom>
                <a:avLst/>
                <a:gdLst/>
                <a:ahLst/>
                <a:cxnLst/>
                <a:rect l="l" t="t" r="r" b="b"/>
                <a:pathLst>
                  <a:path w="680142" h="132943">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txBody>
              <a:bodyPr/>
              <a:lstStyle/>
              <a:p>
                <a:endParaRPr lang="en-US"/>
              </a:p>
            </p:txBody>
          </p:sp>
          <p:sp>
            <p:nvSpPr>
              <p:cNvPr id="21" name="TextBox 21"/>
              <p:cNvSpPr txBox="1"/>
              <p:nvPr/>
            </p:nvSpPr>
            <p:spPr>
              <a:xfrm>
                <a:off x="0" y="-28575"/>
                <a:ext cx="680142" cy="161518"/>
              </a:xfrm>
              <a:prstGeom prst="rect">
                <a:avLst/>
              </a:prstGeom>
            </p:spPr>
            <p:txBody>
              <a:bodyPr lIns="50800" tIns="50800" rIns="50800" bIns="50800" rtlCol="0" anchor="ctr"/>
              <a:lstStyle/>
              <a:p>
                <a:pPr algn="ctr">
                  <a:lnSpc>
                    <a:spcPts val="1960"/>
                  </a:lnSpc>
                </a:pPr>
                <a:endParaRPr/>
              </a:p>
            </p:txBody>
          </p:sp>
        </p:grpSp>
        <p:sp>
          <p:nvSpPr>
            <p:cNvPr id="22" name="TextBox 22"/>
            <p:cNvSpPr txBox="1"/>
            <p:nvPr/>
          </p:nvSpPr>
          <p:spPr>
            <a:xfrm>
              <a:off x="40645" y="37560"/>
              <a:ext cx="2367223" cy="374902"/>
            </a:xfrm>
            <a:prstGeom prst="rect">
              <a:avLst/>
            </a:prstGeom>
          </p:spPr>
          <p:txBody>
            <a:bodyPr lIns="0" tIns="0" rIns="0" bIns="0" rtlCol="0" anchor="t">
              <a:spAutoFit/>
            </a:bodyPr>
            <a:lstStyle/>
            <a:p>
              <a:pPr algn="ctr">
                <a:lnSpc>
                  <a:spcPts val="2387"/>
                </a:lnSpc>
              </a:pPr>
              <a:r>
                <a:rPr lang="en-US" sz="1705">
                  <a:solidFill>
                    <a:srgbClr val="000000"/>
                  </a:solidFill>
                  <a:latin typeface="Glacial Indifference"/>
                  <a:ea typeface="Glacial Indifference"/>
                  <a:cs typeface="Glacial Indifference"/>
                  <a:sym typeface="Glacial Indifference"/>
                </a:rPr>
                <a:t>ASWIN KUMAR</a:t>
              </a:r>
            </a:p>
          </p:txBody>
        </p:sp>
      </p:grpSp>
      <p:sp>
        <p:nvSpPr>
          <p:cNvPr id="23" name="TextBox 23"/>
          <p:cNvSpPr txBox="1"/>
          <p:nvPr/>
        </p:nvSpPr>
        <p:spPr>
          <a:xfrm>
            <a:off x="2891925" y="4315891"/>
            <a:ext cx="1775417" cy="288320"/>
          </a:xfrm>
          <a:prstGeom prst="rect">
            <a:avLst/>
          </a:prstGeom>
        </p:spPr>
        <p:txBody>
          <a:bodyPr lIns="0" tIns="0" rIns="0" bIns="0" rtlCol="0" anchor="t">
            <a:spAutoFit/>
          </a:bodyPr>
          <a:lstStyle/>
          <a:p>
            <a:pPr algn="ctr">
              <a:lnSpc>
                <a:spcPts val="2387"/>
              </a:lnSpc>
            </a:pPr>
            <a:r>
              <a:rPr lang="en-US" sz="1705">
                <a:solidFill>
                  <a:srgbClr val="000000"/>
                </a:solidFill>
                <a:latin typeface="Glacial Indifference"/>
                <a:ea typeface="Glacial Indifference"/>
                <a:cs typeface="Glacial Indifference"/>
                <a:sym typeface="Glacial Indifference"/>
              </a:rPr>
              <a:t>SACHA DUBOIS</a:t>
            </a:r>
          </a:p>
        </p:txBody>
      </p:sp>
      <p:sp>
        <p:nvSpPr>
          <p:cNvPr id="24" name="TextBox 24"/>
          <p:cNvSpPr txBox="1"/>
          <p:nvPr/>
        </p:nvSpPr>
        <p:spPr>
          <a:xfrm>
            <a:off x="853745" y="5952308"/>
            <a:ext cx="5854093" cy="381234"/>
          </a:xfrm>
          <a:prstGeom prst="rect">
            <a:avLst/>
          </a:prstGeom>
        </p:spPr>
        <p:txBody>
          <a:bodyPr lIns="0" tIns="0" rIns="0" bIns="0" rtlCol="0" anchor="t">
            <a:spAutoFit/>
          </a:bodyPr>
          <a:lstStyle/>
          <a:p>
            <a:pPr algn="just">
              <a:lnSpc>
                <a:spcPts val="1562"/>
              </a:lnSpc>
            </a:pPr>
            <a:r>
              <a:rPr lang="en-US" sz="1115">
                <a:solidFill>
                  <a:srgbClr val="000000"/>
                </a:solidFill>
                <a:latin typeface="Montserrat"/>
                <a:ea typeface="Montserrat"/>
                <a:cs typeface="Montserrat"/>
                <a:sym typeface="Montserrat"/>
              </a:rPr>
              <a:t>Lorem ipsum dolor sit amet, consectetur adipiscing elit. Vivamus euismod libero eu diam maximus, a malesuada nulla semper. Ut posuere ut massa nec venenatis.</a:t>
            </a:r>
          </a:p>
        </p:txBody>
      </p:sp>
      <p:sp>
        <p:nvSpPr>
          <p:cNvPr id="25" name="Freeform 25"/>
          <p:cNvSpPr/>
          <p:nvPr/>
        </p:nvSpPr>
        <p:spPr>
          <a:xfrm>
            <a:off x="2677225" y="386371"/>
            <a:ext cx="466595" cy="472255"/>
          </a:xfrm>
          <a:custGeom>
            <a:avLst/>
            <a:gdLst/>
            <a:ahLst/>
            <a:cxnLst/>
            <a:rect l="l" t="t" r="r" b="b"/>
            <a:pathLst>
              <a:path w="466595" h="472255">
                <a:moveTo>
                  <a:pt x="0" y="0"/>
                </a:moveTo>
                <a:lnTo>
                  <a:pt x="466595" y="0"/>
                </a:lnTo>
                <a:lnTo>
                  <a:pt x="466595" y="472255"/>
                </a:lnTo>
                <a:lnTo>
                  <a:pt x="0" y="472255"/>
                </a:lnTo>
                <a:lnTo>
                  <a:pt x="0" y="0"/>
                </a:lnTo>
                <a:close/>
              </a:path>
            </a:pathLst>
          </a:custGeom>
          <a:blipFill>
            <a:blip r:embed="rId8">
              <a:extLst>
                <a:ext uri="{96DAC541-7B7A-43D3-8B79-37D633B846F1}">
                  <asvg:svgBlip xmlns:asvg="http://schemas.microsoft.com/office/drawing/2016/SVG/main" r:embed="rId9"/>
                </a:ext>
              </a:extLst>
            </a:blip>
            <a:stretch>
              <a:fillRect l="-122527" b="-112440"/>
            </a:stretch>
          </a:blipFill>
        </p:spPr>
        <p:txBody>
          <a:bodyPr/>
          <a:lstStyle/>
          <a:p>
            <a:endParaRPr lang="en-US"/>
          </a:p>
        </p:txBody>
      </p:sp>
      <p:grpSp>
        <p:nvGrpSpPr>
          <p:cNvPr id="26" name="Group 26"/>
          <p:cNvGrpSpPr/>
          <p:nvPr/>
        </p:nvGrpSpPr>
        <p:grpSpPr>
          <a:xfrm>
            <a:off x="214717" y="6531222"/>
            <a:ext cx="1836385" cy="358947"/>
            <a:chOff x="0" y="0"/>
            <a:chExt cx="2448513" cy="478596"/>
          </a:xfrm>
        </p:grpSpPr>
        <p:grpSp>
          <p:nvGrpSpPr>
            <p:cNvPr id="27" name="Group 27"/>
            <p:cNvGrpSpPr/>
            <p:nvPr/>
          </p:nvGrpSpPr>
          <p:grpSpPr>
            <a:xfrm>
              <a:off x="0" y="0"/>
              <a:ext cx="2448513" cy="478596"/>
              <a:chOff x="0" y="0"/>
              <a:chExt cx="680142" cy="132943"/>
            </a:xfrm>
          </p:grpSpPr>
          <p:sp>
            <p:nvSpPr>
              <p:cNvPr id="28" name="Freeform 28"/>
              <p:cNvSpPr/>
              <p:nvPr/>
            </p:nvSpPr>
            <p:spPr>
              <a:xfrm>
                <a:off x="0" y="0"/>
                <a:ext cx="680142" cy="132943"/>
              </a:xfrm>
              <a:custGeom>
                <a:avLst/>
                <a:gdLst/>
                <a:ahLst/>
                <a:cxnLst/>
                <a:rect l="l" t="t" r="r" b="b"/>
                <a:pathLst>
                  <a:path w="680142" h="132943">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txBody>
              <a:bodyPr/>
              <a:lstStyle/>
              <a:p>
                <a:endParaRPr lang="en-US"/>
              </a:p>
            </p:txBody>
          </p:sp>
          <p:sp>
            <p:nvSpPr>
              <p:cNvPr id="29" name="TextBox 29"/>
              <p:cNvSpPr txBox="1"/>
              <p:nvPr/>
            </p:nvSpPr>
            <p:spPr>
              <a:xfrm>
                <a:off x="0" y="-28575"/>
                <a:ext cx="680142" cy="161518"/>
              </a:xfrm>
              <a:prstGeom prst="rect">
                <a:avLst/>
              </a:prstGeom>
            </p:spPr>
            <p:txBody>
              <a:bodyPr lIns="50800" tIns="50800" rIns="50800" bIns="50800" rtlCol="0" anchor="ctr"/>
              <a:lstStyle/>
              <a:p>
                <a:pPr algn="ctr">
                  <a:lnSpc>
                    <a:spcPts val="1960"/>
                  </a:lnSpc>
                </a:pPr>
                <a:endParaRPr/>
              </a:p>
            </p:txBody>
          </p:sp>
        </p:grpSp>
        <p:sp>
          <p:nvSpPr>
            <p:cNvPr id="30" name="TextBox 30"/>
            <p:cNvSpPr txBox="1"/>
            <p:nvPr/>
          </p:nvSpPr>
          <p:spPr>
            <a:xfrm>
              <a:off x="40645" y="37560"/>
              <a:ext cx="2367223" cy="374902"/>
            </a:xfrm>
            <a:prstGeom prst="rect">
              <a:avLst/>
            </a:prstGeom>
          </p:spPr>
          <p:txBody>
            <a:bodyPr lIns="0" tIns="0" rIns="0" bIns="0" rtlCol="0" anchor="t">
              <a:spAutoFit/>
            </a:bodyPr>
            <a:lstStyle/>
            <a:p>
              <a:pPr algn="ctr">
                <a:lnSpc>
                  <a:spcPts val="2387"/>
                </a:lnSpc>
              </a:pPr>
              <a:r>
                <a:rPr lang="en-US" sz="1705">
                  <a:solidFill>
                    <a:srgbClr val="000000"/>
                  </a:solidFill>
                  <a:latin typeface="Glacial Indifference"/>
                  <a:ea typeface="Glacial Indifference"/>
                  <a:cs typeface="Glacial Indifference"/>
                  <a:sym typeface="Glacial Indifference"/>
                </a:rPr>
                <a:t>HITESH</a:t>
              </a:r>
            </a:p>
          </p:txBody>
        </p:sp>
      </p:grpSp>
      <p:grpSp>
        <p:nvGrpSpPr>
          <p:cNvPr id="31" name="Group 31"/>
          <p:cNvGrpSpPr/>
          <p:nvPr/>
        </p:nvGrpSpPr>
        <p:grpSpPr>
          <a:xfrm>
            <a:off x="214717" y="4578118"/>
            <a:ext cx="1836385" cy="358947"/>
            <a:chOff x="0" y="0"/>
            <a:chExt cx="2448513" cy="478596"/>
          </a:xfrm>
        </p:grpSpPr>
        <p:grpSp>
          <p:nvGrpSpPr>
            <p:cNvPr id="32" name="Group 32"/>
            <p:cNvGrpSpPr/>
            <p:nvPr/>
          </p:nvGrpSpPr>
          <p:grpSpPr>
            <a:xfrm>
              <a:off x="0" y="0"/>
              <a:ext cx="2448513" cy="478596"/>
              <a:chOff x="0" y="0"/>
              <a:chExt cx="680142" cy="132943"/>
            </a:xfrm>
          </p:grpSpPr>
          <p:sp>
            <p:nvSpPr>
              <p:cNvPr id="33" name="Freeform 33"/>
              <p:cNvSpPr/>
              <p:nvPr/>
            </p:nvSpPr>
            <p:spPr>
              <a:xfrm>
                <a:off x="0" y="0"/>
                <a:ext cx="680142" cy="132943"/>
              </a:xfrm>
              <a:custGeom>
                <a:avLst/>
                <a:gdLst/>
                <a:ahLst/>
                <a:cxnLst/>
                <a:rect l="l" t="t" r="r" b="b"/>
                <a:pathLst>
                  <a:path w="680142" h="132943">
                    <a:moveTo>
                      <a:pt x="66472" y="0"/>
                    </a:moveTo>
                    <a:lnTo>
                      <a:pt x="613671" y="0"/>
                    </a:lnTo>
                    <a:cubicBezTo>
                      <a:pt x="631300" y="0"/>
                      <a:pt x="648207" y="7003"/>
                      <a:pt x="660673" y="19469"/>
                    </a:cubicBezTo>
                    <a:cubicBezTo>
                      <a:pt x="673139" y="31935"/>
                      <a:pt x="680142" y="48842"/>
                      <a:pt x="680142" y="66472"/>
                    </a:cubicBezTo>
                    <a:lnTo>
                      <a:pt x="680142" y="66472"/>
                    </a:lnTo>
                    <a:cubicBezTo>
                      <a:pt x="680142" y="103183"/>
                      <a:pt x="650382" y="132943"/>
                      <a:pt x="613671" y="132943"/>
                    </a:cubicBezTo>
                    <a:lnTo>
                      <a:pt x="66472" y="132943"/>
                    </a:lnTo>
                    <a:cubicBezTo>
                      <a:pt x="48842" y="132943"/>
                      <a:pt x="31935" y="125940"/>
                      <a:pt x="19469" y="113474"/>
                    </a:cubicBezTo>
                    <a:cubicBezTo>
                      <a:pt x="7003" y="101008"/>
                      <a:pt x="0" y="84101"/>
                      <a:pt x="0" y="66472"/>
                    </a:cubicBezTo>
                    <a:lnTo>
                      <a:pt x="0" y="66472"/>
                    </a:lnTo>
                    <a:cubicBezTo>
                      <a:pt x="0" y="48842"/>
                      <a:pt x="7003" y="31935"/>
                      <a:pt x="19469" y="19469"/>
                    </a:cubicBezTo>
                    <a:cubicBezTo>
                      <a:pt x="31935" y="7003"/>
                      <a:pt x="48842" y="0"/>
                      <a:pt x="66472" y="0"/>
                    </a:cubicBezTo>
                    <a:close/>
                  </a:path>
                </a:pathLst>
              </a:custGeom>
              <a:solidFill>
                <a:srgbClr val="FE705D"/>
              </a:solidFill>
            </p:spPr>
            <p:txBody>
              <a:bodyPr/>
              <a:lstStyle/>
              <a:p>
                <a:endParaRPr lang="en-US"/>
              </a:p>
            </p:txBody>
          </p:sp>
          <p:sp>
            <p:nvSpPr>
              <p:cNvPr id="34" name="TextBox 34"/>
              <p:cNvSpPr txBox="1"/>
              <p:nvPr/>
            </p:nvSpPr>
            <p:spPr>
              <a:xfrm>
                <a:off x="0" y="-28575"/>
                <a:ext cx="680142" cy="161518"/>
              </a:xfrm>
              <a:prstGeom prst="rect">
                <a:avLst/>
              </a:prstGeom>
            </p:spPr>
            <p:txBody>
              <a:bodyPr lIns="50800" tIns="50800" rIns="50800" bIns="50800" rtlCol="0" anchor="ctr"/>
              <a:lstStyle/>
              <a:p>
                <a:pPr algn="ctr">
                  <a:lnSpc>
                    <a:spcPts val="1960"/>
                  </a:lnSpc>
                </a:pPr>
                <a:endParaRPr/>
              </a:p>
            </p:txBody>
          </p:sp>
        </p:grpSp>
        <p:sp>
          <p:nvSpPr>
            <p:cNvPr id="35" name="TextBox 35"/>
            <p:cNvSpPr txBox="1"/>
            <p:nvPr/>
          </p:nvSpPr>
          <p:spPr>
            <a:xfrm>
              <a:off x="40645" y="37560"/>
              <a:ext cx="2367223" cy="374902"/>
            </a:xfrm>
            <a:prstGeom prst="rect">
              <a:avLst/>
            </a:prstGeom>
          </p:spPr>
          <p:txBody>
            <a:bodyPr lIns="0" tIns="0" rIns="0" bIns="0" rtlCol="0" anchor="t">
              <a:spAutoFit/>
            </a:bodyPr>
            <a:lstStyle/>
            <a:p>
              <a:pPr algn="ctr">
                <a:lnSpc>
                  <a:spcPts val="2387"/>
                </a:lnSpc>
              </a:pPr>
              <a:r>
                <a:rPr lang="en-US" sz="1705">
                  <a:solidFill>
                    <a:srgbClr val="000000"/>
                  </a:solidFill>
                  <a:latin typeface="Glacial Indifference"/>
                  <a:ea typeface="Glacial Indifference"/>
                  <a:cs typeface="Glacial Indifference"/>
                  <a:sym typeface="Glacial Indifference"/>
                </a:rPr>
                <a:t>SUMA</a:t>
              </a:r>
            </a:p>
          </p:txBody>
        </p:sp>
      </p:grpSp>
      <p:grpSp>
        <p:nvGrpSpPr>
          <p:cNvPr id="36" name="Group 36"/>
          <p:cNvGrpSpPr>
            <a:grpSpLocks noChangeAspect="1"/>
          </p:cNvGrpSpPr>
          <p:nvPr/>
        </p:nvGrpSpPr>
        <p:grpSpPr>
          <a:xfrm>
            <a:off x="390841" y="5041840"/>
            <a:ext cx="1430645" cy="1430482"/>
            <a:chOff x="0" y="0"/>
            <a:chExt cx="6350013" cy="6349289"/>
          </a:xfrm>
        </p:grpSpPr>
        <p:sp>
          <p:nvSpPr>
            <p:cNvPr id="37" name="Freeform 37"/>
            <p:cNvSpPr/>
            <p:nvPr/>
          </p:nvSpPr>
          <p:spPr>
            <a:xfrm rot="-30000">
              <a:off x="-100852" y="-89280"/>
              <a:ext cx="6551724" cy="6539319"/>
            </a:xfrm>
            <a:custGeom>
              <a:avLst/>
              <a:gdLst/>
              <a:ahLst/>
              <a:cxnLst/>
              <a:rect l="l" t="t" r="r" b="b"/>
              <a:pathLst>
                <a:path w="6551724" h="6539319">
                  <a:moveTo>
                    <a:pt x="5708974" y="1117160"/>
                  </a:moveTo>
                  <a:cubicBezTo>
                    <a:pt x="5586674" y="901048"/>
                    <a:pt x="5362549" y="778780"/>
                    <a:pt x="5130911" y="776594"/>
                  </a:cubicBezTo>
                  <a:lnTo>
                    <a:pt x="5130950" y="776556"/>
                  </a:lnTo>
                  <a:cubicBezTo>
                    <a:pt x="4899313" y="774332"/>
                    <a:pt x="4675149" y="652076"/>
                    <a:pt x="4552888" y="435990"/>
                  </a:cubicBezTo>
                  <a:cubicBezTo>
                    <a:pt x="4370453" y="113495"/>
                    <a:pt x="3961141" y="0"/>
                    <a:pt x="3638646" y="182473"/>
                  </a:cubicBezTo>
                  <a:lnTo>
                    <a:pt x="3638595" y="182511"/>
                  </a:lnTo>
                  <a:lnTo>
                    <a:pt x="3638596" y="182308"/>
                  </a:lnTo>
                  <a:cubicBezTo>
                    <a:pt x="3438301" y="295385"/>
                    <a:pt x="3185298" y="302270"/>
                    <a:pt x="2972282" y="179008"/>
                  </a:cubicBezTo>
                  <a:cubicBezTo>
                    <a:pt x="2869788" y="117382"/>
                    <a:pt x="2752624" y="84415"/>
                    <a:pt x="2633034" y="83549"/>
                  </a:cubicBezTo>
                  <a:cubicBezTo>
                    <a:pt x="2384746" y="81383"/>
                    <a:pt x="2166813" y="214398"/>
                    <a:pt x="2049040" y="413898"/>
                  </a:cubicBezTo>
                  <a:lnTo>
                    <a:pt x="2049041" y="413860"/>
                  </a:lnTo>
                  <a:cubicBezTo>
                    <a:pt x="1931307" y="613322"/>
                    <a:pt x="1713323" y="746337"/>
                    <a:pt x="1465073" y="744171"/>
                  </a:cubicBezTo>
                  <a:cubicBezTo>
                    <a:pt x="1094565" y="740937"/>
                    <a:pt x="791613" y="1038647"/>
                    <a:pt x="788379" y="1409156"/>
                  </a:cubicBezTo>
                  <a:lnTo>
                    <a:pt x="788379" y="1409232"/>
                  </a:lnTo>
                  <a:lnTo>
                    <a:pt x="788176" y="1409154"/>
                  </a:lnTo>
                  <a:cubicBezTo>
                    <a:pt x="785967" y="1639026"/>
                    <a:pt x="665543" y="1861466"/>
                    <a:pt x="452563" y="1984364"/>
                  </a:cubicBezTo>
                  <a:cubicBezTo>
                    <a:pt x="347797" y="2042290"/>
                    <a:pt x="260540" y="2127328"/>
                    <a:pt x="199935" y="2230568"/>
                  </a:cubicBezTo>
                  <a:cubicBezTo>
                    <a:pt x="73908" y="2444538"/>
                    <a:pt x="80127" y="2699758"/>
                    <a:pt x="194042" y="2901483"/>
                  </a:cubicBezTo>
                  <a:lnTo>
                    <a:pt x="194004" y="2901483"/>
                  </a:lnTo>
                  <a:cubicBezTo>
                    <a:pt x="307831" y="3103169"/>
                    <a:pt x="314049" y="3358414"/>
                    <a:pt x="188022" y="3572359"/>
                  </a:cubicBezTo>
                  <a:cubicBezTo>
                    <a:pt x="0" y="3891583"/>
                    <a:pt x="106321" y="4302813"/>
                    <a:pt x="425583" y="4490886"/>
                  </a:cubicBezTo>
                  <a:lnTo>
                    <a:pt x="425621" y="4490925"/>
                  </a:lnTo>
                  <a:lnTo>
                    <a:pt x="425493" y="4491012"/>
                  </a:lnTo>
                  <a:cubicBezTo>
                    <a:pt x="624994" y="4608696"/>
                    <a:pt x="757945" y="4826679"/>
                    <a:pt x="755779" y="5074967"/>
                  </a:cubicBezTo>
                  <a:cubicBezTo>
                    <a:pt x="752545" y="5445476"/>
                    <a:pt x="1050255" y="5748428"/>
                    <a:pt x="1420751" y="5751661"/>
                  </a:cubicBezTo>
                  <a:cubicBezTo>
                    <a:pt x="1669052" y="5753828"/>
                    <a:pt x="1884592" y="5890601"/>
                    <a:pt x="1998903" y="6092126"/>
                  </a:cubicBezTo>
                  <a:cubicBezTo>
                    <a:pt x="2113138" y="6293562"/>
                    <a:pt x="2328754" y="6430425"/>
                    <a:pt x="2577017" y="6432591"/>
                  </a:cubicBezTo>
                  <a:cubicBezTo>
                    <a:pt x="2696603" y="6433789"/>
                    <a:pt x="2814319" y="6402869"/>
                    <a:pt x="2917879" y="6343055"/>
                  </a:cubicBezTo>
                  <a:cubicBezTo>
                    <a:pt x="3132963" y="6223554"/>
                    <a:pt x="3385871" y="6234855"/>
                    <a:pt x="3584150" y="6351448"/>
                  </a:cubicBezTo>
                  <a:lnTo>
                    <a:pt x="3584152" y="6351207"/>
                  </a:lnTo>
                  <a:lnTo>
                    <a:pt x="3584189" y="6351283"/>
                  </a:lnTo>
                  <a:cubicBezTo>
                    <a:pt x="3903451" y="6539319"/>
                    <a:pt x="4314681" y="6432947"/>
                    <a:pt x="4502767" y="6113723"/>
                  </a:cubicBezTo>
                  <a:cubicBezTo>
                    <a:pt x="4628781" y="5899817"/>
                    <a:pt x="4855006" y="5781466"/>
                    <a:pt x="5086647" y="5783323"/>
                  </a:cubicBezTo>
                  <a:lnTo>
                    <a:pt x="5086597" y="5783234"/>
                  </a:lnTo>
                  <a:cubicBezTo>
                    <a:pt x="5318237" y="5785090"/>
                    <a:pt x="5544501" y="5666740"/>
                    <a:pt x="5670476" y="5452833"/>
                  </a:cubicBezTo>
                  <a:cubicBezTo>
                    <a:pt x="5732523" y="5347516"/>
                    <a:pt x="5762537" y="5232153"/>
                    <a:pt x="5763406" y="5118136"/>
                  </a:cubicBezTo>
                  <a:lnTo>
                    <a:pt x="5763494" y="5118213"/>
                  </a:lnTo>
                  <a:cubicBezTo>
                    <a:pt x="5765647" y="4894779"/>
                    <a:pt x="5879504" y="4678277"/>
                    <a:pt x="6081514" y="4553505"/>
                  </a:cubicBezTo>
                  <a:cubicBezTo>
                    <a:pt x="6190313" y="4497505"/>
                    <a:pt x="6285063" y="4411067"/>
                    <a:pt x="6351725" y="4297891"/>
                  </a:cubicBezTo>
                  <a:cubicBezTo>
                    <a:pt x="6477791" y="4083870"/>
                    <a:pt x="6471573" y="3828625"/>
                    <a:pt x="6357669" y="3626938"/>
                  </a:cubicBezTo>
                  <a:lnTo>
                    <a:pt x="6357707" y="3626938"/>
                  </a:lnTo>
                  <a:cubicBezTo>
                    <a:pt x="6243842" y="3425251"/>
                    <a:pt x="6237611" y="3170006"/>
                    <a:pt x="6363651" y="2956049"/>
                  </a:cubicBezTo>
                  <a:cubicBezTo>
                    <a:pt x="6551724" y="2636787"/>
                    <a:pt x="6445352" y="2225595"/>
                    <a:pt x="6126090" y="2037522"/>
                  </a:cubicBezTo>
                  <a:lnTo>
                    <a:pt x="6126040" y="2037470"/>
                  </a:lnTo>
                  <a:lnTo>
                    <a:pt x="6126167" y="2037433"/>
                  </a:lnTo>
                  <a:cubicBezTo>
                    <a:pt x="5928272" y="1920615"/>
                    <a:pt x="5795857" y="1705164"/>
                    <a:pt x="5795882" y="1459333"/>
                  </a:cubicBezTo>
                  <a:cubicBezTo>
                    <a:pt x="5798062" y="1343346"/>
                    <a:pt x="5770173" y="1225369"/>
                    <a:pt x="5708974" y="1117160"/>
                  </a:cubicBezTo>
                </a:path>
              </a:pathLst>
            </a:custGeom>
            <a:blipFill>
              <a:blip r:embed="rId10"/>
              <a:stretch>
                <a:fillRect l="-7950" t="-5575" r="-19046" b="-423"/>
              </a:stretch>
            </a:blipFill>
          </p:spPr>
          <p:txBody>
            <a:bodyPr/>
            <a:lstStyle/>
            <a:p>
              <a:endParaRPr lang="en-US"/>
            </a:p>
          </p:txBody>
        </p:sp>
      </p:grpSp>
      <p:grpSp>
        <p:nvGrpSpPr>
          <p:cNvPr id="38" name="Group 38"/>
          <p:cNvGrpSpPr/>
          <p:nvPr/>
        </p:nvGrpSpPr>
        <p:grpSpPr>
          <a:xfrm>
            <a:off x="2244182" y="3163931"/>
            <a:ext cx="6901944" cy="1113860"/>
            <a:chOff x="0" y="0"/>
            <a:chExt cx="2556276" cy="412541"/>
          </a:xfrm>
        </p:grpSpPr>
        <p:sp>
          <p:nvSpPr>
            <p:cNvPr id="39" name="Freeform 39"/>
            <p:cNvSpPr/>
            <p:nvPr/>
          </p:nvSpPr>
          <p:spPr>
            <a:xfrm>
              <a:off x="0" y="0"/>
              <a:ext cx="2556276" cy="412541"/>
            </a:xfrm>
            <a:custGeom>
              <a:avLst/>
              <a:gdLst/>
              <a:ahLst/>
              <a:cxnLst/>
              <a:rect l="l" t="t" r="r" b="b"/>
              <a:pathLst>
                <a:path w="2556276" h="412541">
                  <a:moveTo>
                    <a:pt x="45990" y="0"/>
                  </a:moveTo>
                  <a:lnTo>
                    <a:pt x="2510286" y="0"/>
                  </a:lnTo>
                  <a:cubicBezTo>
                    <a:pt x="2522483" y="0"/>
                    <a:pt x="2534181" y="4845"/>
                    <a:pt x="2542805" y="13470"/>
                  </a:cubicBezTo>
                  <a:cubicBezTo>
                    <a:pt x="2551430" y="22095"/>
                    <a:pt x="2556276" y="33793"/>
                    <a:pt x="2556276" y="45990"/>
                  </a:cubicBezTo>
                  <a:lnTo>
                    <a:pt x="2556276" y="366551"/>
                  </a:lnTo>
                  <a:cubicBezTo>
                    <a:pt x="2556276" y="378748"/>
                    <a:pt x="2551430" y="390446"/>
                    <a:pt x="2542805" y="399071"/>
                  </a:cubicBezTo>
                  <a:cubicBezTo>
                    <a:pt x="2534181" y="407695"/>
                    <a:pt x="2522483" y="412541"/>
                    <a:pt x="2510286" y="412541"/>
                  </a:cubicBezTo>
                  <a:lnTo>
                    <a:pt x="45990" y="412541"/>
                  </a:lnTo>
                  <a:cubicBezTo>
                    <a:pt x="33793" y="412541"/>
                    <a:pt x="22095" y="407695"/>
                    <a:pt x="13470" y="399071"/>
                  </a:cubicBezTo>
                  <a:cubicBezTo>
                    <a:pt x="4845" y="390446"/>
                    <a:pt x="0" y="378748"/>
                    <a:pt x="0" y="366551"/>
                  </a:cubicBezTo>
                  <a:lnTo>
                    <a:pt x="0" y="45990"/>
                  </a:lnTo>
                  <a:cubicBezTo>
                    <a:pt x="0" y="33793"/>
                    <a:pt x="4845" y="22095"/>
                    <a:pt x="13470" y="13470"/>
                  </a:cubicBezTo>
                  <a:cubicBezTo>
                    <a:pt x="22095" y="4845"/>
                    <a:pt x="33793" y="0"/>
                    <a:pt x="45990" y="0"/>
                  </a:cubicBezTo>
                  <a:close/>
                </a:path>
              </a:pathLst>
            </a:custGeom>
            <a:solidFill>
              <a:srgbClr val="FFB7C5"/>
            </a:solidFill>
          </p:spPr>
          <p:txBody>
            <a:bodyPr/>
            <a:lstStyle/>
            <a:p>
              <a:endParaRPr lang="en-US"/>
            </a:p>
          </p:txBody>
        </p:sp>
        <p:sp>
          <p:nvSpPr>
            <p:cNvPr id="40" name="TextBox 40"/>
            <p:cNvSpPr txBox="1"/>
            <p:nvPr/>
          </p:nvSpPr>
          <p:spPr>
            <a:xfrm>
              <a:off x="0" y="-28575"/>
              <a:ext cx="2556276" cy="441116"/>
            </a:xfrm>
            <a:prstGeom prst="rect">
              <a:avLst/>
            </a:prstGeom>
          </p:spPr>
          <p:txBody>
            <a:bodyPr lIns="50800" tIns="50800" rIns="50800" bIns="50800" rtlCol="0" anchor="ctr"/>
            <a:lstStyle/>
            <a:p>
              <a:pPr algn="ctr">
                <a:lnSpc>
                  <a:spcPts val="1960"/>
                </a:lnSpc>
              </a:pPr>
              <a:endParaRPr/>
            </a:p>
          </p:txBody>
        </p:sp>
      </p:grpSp>
      <p:grpSp>
        <p:nvGrpSpPr>
          <p:cNvPr id="41" name="Group 41"/>
          <p:cNvGrpSpPr/>
          <p:nvPr/>
        </p:nvGrpSpPr>
        <p:grpSpPr>
          <a:xfrm>
            <a:off x="2305341" y="5089799"/>
            <a:ext cx="6901944" cy="1224213"/>
            <a:chOff x="0" y="0"/>
            <a:chExt cx="2556276" cy="412541"/>
          </a:xfrm>
        </p:grpSpPr>
        <p:sp>
          <p:nvSpPr>
            <p:cNvPr id="42" name="Freeform 42"/>
            <p:cNvSpPr/>
            <p:nvPr/>
          </p:nvSpPr>
          <p:spPr>
            <a:xfrm>
              <a:off x="0" y="0"/>
              <a:ext cx="2556276" cy="412541"/>
            </a:xfrm>
            <a:custGeom>
              <a:avLst/>
              <a:gdLst/>
              <a:ahLst/>
              <a:cxnLst/>
              <a:rect l="l" t="t" r="r" b="b"/>
              <a:pathLst>
                <a:path w="2556276" h="412541">
                  <a:moveTo>
                    <a:pt x="45990" y="0"/>
                  </a:moveTo>
                  <a:lnTo>
                    <a:pt x="2510286" y="0"/>
                  </a:lnTo>
                  <a:cubicBezTo>
                    <a:pt x="2522483" y="0"/>
                    <a:pt x="2534181" y="4845"/>
                    <a:pt x="2542805" y="13470"/>
                  </a:cubicBezTo>
                  <a:cubicBezTo>
                    <a:pt x="2551430" y="22095"/>
                    <a:pt x="2556276" y="33793"/>
                    <a:pt x="2556276" y="45990"/>
                  </a:cubicBezTo>
                  <a:lnTo>
                    <a:pt x="2556276" y="366551"/>
                  </a:lnTo>
                  <a:cubicBezTo>
                    <a:pt x="2556276" y="378748"/>
                    <a:pt x="2551430" y="390446"/>
                    <a:pt x="2542805" y="399071"/>
                  </a:cubicBezTo>
                  <a:cubicBezTo>
                    <a:pt x="2534181" y="407695"/>
                    <a:pt x="2522483" y="412541"/>
                    <a:pt x="2510286" y="412541"/>
                  </a:cubicBezTo>
                  <a:lnTo>
                    <a:pt x="45990" y="412541"/>
                  </a:lnTo>
                  <a:cubicBezTo>
                    <a:pt x="33793" y="412541"/>
                    <a:pt x="22095" y="407695"/>
                    <a:pt x="13470" y="399071"/>
                  </a:cubicBezTo>
                  <a:cubicBezTo>
                    <a:pt x="4845" y="390446"/>
                    <a:pt x="0" y="378748"/>
                    <a:pt x="0" y="366551"/>
                  </a:cubicBezTo>
                  <a:lnTo>
                    <a:pt x="0" y="45990"/>
                  </a:lnTo>
                  <a:cubicBezTo>
                    <a:pt x="0" y="33793"/>
                    <a:pt x="4845" y="22095"/>
                    <a:pt x="13470" y="13470"/>
                  </a:cubicBezTo>
                  <a:cubicBezTo>
                    <a:pt x="22095" y="4845"/>
                    <a:pt x="33793" y="0"/>
                    <a:pt x="45990" y="0"/>
                  </a:cubicBezTo>
                  <a:close/>
                </a:path>
              </a:pathLst>
            </a:custGeom>
            <a:solidFill>
              <a:srgbClr val="FFB7C5"/>
            </a:solidFill>
          </p:spPr>
          <p:txBody>
            <a:bodyPr/>
            <a:lstStyle/>
            <a:p>
              <a:endParaRPr lang="en-US"/>
            </a:p>
          </p:txBody>
        </p:sp>
        <p:sp>
          <p:nvSpPr>
            <p:cNvPr id="43" name="TextBox 43"/>
            <p:cNvSpPr txBox="1"/>
            <p:nvPr/>
          </p:nvSpPr>
          <p:spPr>
            <a:xfrm>
              <a:off x="0" y="-28575"/>
              <a:ext cx="2556276" cy="441116"/>
            </a:xfrm>
            <a:prstGeom prst="rect">
              <a:avLst/>
            </a:prstGeom>
          </p:spPr>
          <p:txBody>
            <a:bodyPr lIns="50800" tIns="50800" rIns="50800" bIns="50800" rtlCol="0" anchor="ctr"/>
            <a:lstStyle/>
            <a:p>
              <a:pPr algn="ctr">
                <a:lnSpc>
                  <a:spcPts val="1960"/>
                </a:lnSpc>
              </a:pPr>
              <a:endParaRPr/>
            </a:p>
          </p:txBody>
        </p:sp>
      </p:grpSp>
      <p:sp>
        <p:nvSpPr>
          <p:cNvPr id="44" name="TextBox 44"/>
          <p:cNvSpPr txBox="1"/>
          <p:nvPr/>
        </p:nvSpPr>
        <p:spPr>
          <a:xfrm>
            <a:off x="2460226" y="1249370"/>
            <a:ext cx="6469856" cy="909955"/>
          </a:xfrm>
          <a:prstGeom prst="rect">
            <a:avLst/>
          </a:prstGeom>
        </p:spPr>
        <p:txBody>
          <a:bodyPr lIns="0" tIns="0" rIns="0" bIns="0" rtlCol="0" anchor="t">
            <a:spAutoFit/>
          </a:bodyPr>
          <a:lstStyle/>
          <a:p>
            <a:pPr algn="ctr">
              <a:lnSpc>
                <a:spcPts val="1820"/>
              </a:lnSpc>
              <a:spcBef>
                <a:spcPct val="0"/>
              </a:spcBef>
            </a:pPr>
            <a:r>
              <a:rPr lang="en-US" sz="1300" b="1" dirty="0">
                <a:solidFill>
                  <a:srgbClr val="000000"/>
                </a:solidFill>
                <a:latin typeface="Montserrat Bold"/>
                <a:ea typeface="Montserrat Bold"/>
                <a:cs typeface="Montserrat Bold"/>
                <a:sym typeface="Montserrat Bold"/>
              </a:rPr>
              <a:t>The most important thing I learned from this project is that understanding</a:t>
            </a:r>
          </a:p>
          <a:p>
            <a:pPr algn="ctr">
              <a:lnSpc>
                <a:spcPts val="1820"/>
              </a:lnSpc>
              <a:spcBef>
                <a:spcPct val="0"/>
              </a:spcBef>
            </a:pPr>
            <a:r>
              <a:rPr lang="en-US" sz="1300" b="1" dirty="0">
                <a:solidFill>
                  <a:srgbClr val="000000"/>
                </a:solidFill>
                <a:latin typeface="Montserrat Bold"/>
                <a:ea typeface="Montserrat Bold"/>
                <a:cs typeface="Montserrat Bold"/>
                <a:sym typeface="Montserrat Bold"/>
              </a:rPr>
              <a:t> your audience and strategically using factors like when to post, the right </a:t>
            </a:r>
          </a:p>
          <a:p>
            <a:pPr algn="ctr">
              <a:lnSpc>
                <a:spcPts val="1820"/>
              </a:lnSpc>
              <a:spcBef>
                <a:spcPct val="0"/>
              </a:spcBef>
            </a:pPr>
            <a:r>
              <a:rPr lang="en-US" sz="1300" b="1" dirty="0">
                <a:solidFill>
                  <a:srgbClr val="000000"/>
                </a:solidFill>
                <a:latin typeface="Montserrat Bold"/>
                <a:ea typeface="Montserrat Bold"/>
                <a:cs typeface="Montserrat Bold"/>
                <a:sym typeface="Montserrat Bold"/>
              </a:rPr>
              <a:t>keywords, and growing your followers can significantly boost </a:t>
            </a:r>
          </a:p>
          <a:p>
            <a:pPr algn="ctr">
              <a:lnSpc>
                <a:spcPts val="1820"/>
              </a:lnSpc>
              <a:spcBef>
                <a:spcPct val="0"/>
              </a:spcBef>
            </a:pPr>
            <a:r>
              <a:rPr lang="en-US" sz="1300" b="1" dirty="0">
                <a:solidFill>
                  <a:srgbClr val="000000"/>
                </a:solidFill>
                <a:latin typeface="Montserrat Bold"/>
                <a:ea typeface="Montserrat Bold"/>
                <a:cs typeface="Montserrat Bold"/>
                <a:sym typeface="Montserrat Bold"/>
              </a:rPr>
              <a:t>engagement on Instagram.</a:t>
            </a:r>
          </a:p>
        </p:txBody>
      </p:sp>
      <p:sp>
        <p:nvSpPr>
          <p:cNvPr id="45" name="TextBox 45"/>
          <p:cNvSpPr txBox="1"/>
          <p:nvPr/>
        </p:nvSpPr>
        <p:spPr>
          <a:xfrm>
            <a:off x="2442813" y="5272771"/>
            <a:ext cx="6654552" cy="1006173"/>
          </a:xfrm>
          <a:prstGeom prst="rect">
            <a:avLst/>
          </a:prstGeom>
        </p:spPr>
        <p:txBody>
          <a:bodyPr lIns="0" tIns="0" rIns="0" bIns="0" rtlCol="0" anchor="t">
            <a:spAutoFit/>
          </a:bodyPr>
          <a:lstStyle/>
          <a:p>
            <a:pPr algn="ctr">
              <a:lnSpc>
                <a:spcPts val="1960"/>
              </a:lnSpc>
            </a:pPr>
            <a:r>
              <a:rPr lang="en-US" sz="1400" b="1" dirty="0">
                <a:solidFill>
                  <a:srgbClr val="000000"/>
                </a:solidFill>
                <a:latin typeface="Montserrat Bold"/>
                <a:ea typeface="Montserrat Bold"/>
                <a:cs typeface="Montserrat Bold"/>
                <a:sym typeface="Montserrat Bold"/>
              </a:rPr>
              <a:t>This project highlighted how data-driven strategies, such as posting at </a:t>
            </a:r>
          </a:p>
          <a:p>
            <a:pPr algn="ctr">
              <a:lnSpc>
                <a:spcPts val="1960"/>
              </a:lnSpc>
            </a:pPr>
            <a:r>
              <a:rPr lang="en-US" sz="1400" b="1" dirty="0">
                <a:solidFill>
                  <a:srgbClr val="000000"/>
                </a:solidFill>
                <a:latin typeface="Montserrat Bold"/>
                <a:ea typeface="Montserrat Bold"/>
                <a:cs typeface="Montserrat Bold"/>
                <a:sym typeface="Montserrat Bold"/>
              </a:rPr>
              <a:t>optimal times and days, using targeted captions, and understanding </a:t>
            </a:r>
          </a:p>
          <a:p>
            <a:pPr algn="ctr">
              <a:lnSpc>
                <a:spcPts val="1960"/>
              </a:lnSpc>
            </a:pPr>
            <a:r>
              <a:rPr lang="en-US" sz="1400" b="1" dirty="0">
                <a:solidFill>
                  <a:srgbClr val="000000"/>
                </a:solidFill>
                <a:latin typeface="Montserrat Bold"/>
                <a:ea typeface="Montserrat Bold"/>
                <a:cs typeface="Montserrat Bold"/>
                <a:sym typeface="Montserrat Bold"/>
              </a:rPr>
              <a:t>the impact of follower count, can help grow your account and </a:t>
            </a:r>
          </a:p>
          <a:p>
            <a:pPr algn="ctr">
              <a:lnSpc>
                <a:spcPts val="1960"/>
              </a:lnSpc>
              <a:spcBef>
                <a:spcPct val="0"/>
              </a:spcBef>
            </a:pPr>
            <a:r>
              <a:rPr lang="en-US" sz="1400" b="1" dirty="0">
                <a:solidFill>
                  <a:srgbClr val="000000"/>
                </a:solidFill>
                <a:latin typeface="Montserrat Bold"/>
                <a:ea typeface="Montserrat Bold"/>
                <a:cs typeface="Montserrat Bold"/>
                <a:sym typeface="Montserrat Bold"/>
              </a:rPr>
              <a:t>improve your profile's performance.</a:t>
            </a:r>
          </a:p>
        </p:txBody>
      </p:sp>
      <p:sp>
        <p:nvSpPr>
          <p:cNvPr id="46" name="TextBox 46"/>
          <p:cNvSpPr txBox="1"/>
          <p:nvPr/>
        </p:nvSpPr>
        <p:spPr>
          <a:xfrm>
            <a:off x="2195421" y="3338591"/>
            <a:ext cx="6901944" cy="735965"/>
          </a:xfrm>
          <a:prstGeom prst="rect">
            <a:avLst/>
          </a:prstGeom>
        </p:spPr>
        <p:txBody>
          <a:bodyPr lIns="0" tIns="0" rIns="0" bIns="0" rtlCol="0" anchor="t">
            <a:spAutoFit/>
          </a:bodyPr>
          <a:lstStyle/>
          <a:p>
            <a:pPr algn="ctr">
              <a:lnSpc>
                <a:spcPts val="1960"/>
              </a:lnSpc>
              <a:spcBef>
                <a:spcPct val="0"/>
              </a:spcBef>
            </a:pPr>
            <a:r>
              <a:rPr lang="en-US" sz="1400" b="1">
                <a:solidFill>
                  <a:srgbClr val="000000"/>
                </a:solidFill>
                <a:latin typeface="Montserrat Bold"/>
                <a:ea typeface="Montserrat Bold"/>
                <a:cs typeface="Montserrat Bold"/>
                <a:sym typeface="Montserrat Bold"/>
              </a:rPr>
              <a:t>The most significant takeaway from this project is that different strategies work for micro versus macro influencers, therefore, we need tailored approaches based on the influencer's follower count.</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Freeform 7"/>
          <p:cNvSpPr/>
          <p:nvPr/>
        </p:nvSpPr>
        <p:spPr>
          <a:xfrm>
            <a:off x="8828463" y="99083"/>
            <a:ext cx="757644" cy="759543"/>
          </a:xfrm>
          <a:custGeom>
            <a:avLst/>
            <a:gdLst/>
            <a:ahLst/>
            <a:cxnLst/>
            <a:rect l="l" t="t" r="r" b="b"/>
            <a:pathLst>
              <a:path w="757644" h="759543">
                <a:moveTo>
                  <a:pt x="0" y="0"/>
                </a:moveTo>
                <a:lnTo>
                  <a:pt x="757644" y="0"/>
                </a:lnTo>
                <a:lnTo>
                  <a:pt x="757644" y="759543"/>
                </a:lnTo>
                <a:lnTo>
                  <a:pt x="0" y="759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731520" y="607091"/>
            <a:ext cx="4952190" cy="2581262"/>
          </a:xfrm>
          <a:prstGeom prst="rect">
            <a:avLst/>
          </a:prstGeom>
        </p:spPr>
        <p:txBody>
          <a:bodyPr lIns="0" tIns="0" rIns="0" bIns="0" rtlCol="0" anchor="t">
            <a:spAutoFit/>
          </a:bodyPr>
          <a:lstStyle/>
          <a:p>
            <a:pPr algn="l">
              <a:lnSpc>
                <a:spcPts val="21000"/>
              </a:lnSpc>
            </a:pPr>
            <a:r>
              <a:rPr lang="en-US" sz="15000">
                <a:solidFill>
                  <a:srgbClr val="FFFFFF"/>
                </a:solidFill>
                <a:latin typeface="League Gothic"/>
                <a:ea typeface="League Gothic"/>
                <a:cs typeface="League Gothic"/>
                <a:sym typeface="League Gothic"/>
              </a:rPr>
              <a:t>THANK</a:t>
            </a:r>
          </a:p>
        </p:txBody>
      </p:sp>
      <p:grpSp>
        <p:nvGrpSpPr>
          <p:cNvPr id="9" name="Group 9"/>
          <p:cNvGrpSpPr/>
          <p:nvPr/>
        </p:nvGrpSpPr>
        <p:grpSpPr>
          <a:xfrm rot="-211442">
            <a:off x="2949039" y="2723920"/>
            <a:ext cx="2145426" cy="793652"/>
            <a:chOff x="0" y="0"/>
            <a:chExt cx="1058141" cy="391436"/>
          </a:xfrm>
        </p:grpSpPr>
        <p:sp>
          <p:nvSpPr>
            <p:cNvPr id="10" name="Freeform 10"/>
            <p:cNvSpPr/>
            <p:nvPr/>
          </p:nvSpPr>
          <p:spPr>
            <a:xfrm>
              <a:off x="0" y="0"/>
              <a:ext cx="1058141" cy="391436"/>
            </a:xfrm>
            <a:custGeom>
              <a:avLst/>
              <a:gdLst/>
              <a:ahLst/>
              <a:cxnLst/>
              <a:rect l="l" t="t" r="r" b="b"/>
              <a:pathLst>
                <a:path w="1058141" h="391436">
                  <a:moveTo>
                    <a:pt x="195718" y="0"/>
                  </a:moveTo>
                  <a:lnTo>
                    <a:pt x="862423" y="0"/>
                  </a:lnTo>
                  <a:cubicBezTo>
                    <a:pt x="914331" y="0"/>
                    <a:pt x="964113" y="20620"/>
                    <a:pt x="1000817" y="57324"/>
                  </a:cubicBezTo>
                  <a:cubicBezTo>
                    <a:pt x="1037521" y="94029"/>
                    <a:pt x="1058141" y="143810"/>
                    <a:pt x="1058141" y="195718"/>
                  </a:cubicBezTo>
                  <a:lnTo>
                    <a:pt x="1058141" y="195718"/>
                  </a:lnTo>
                  <a:cubicBezTo>
                    <a:pt x="1058141" y="247625"/>
                    <a:pt x="1037521" y="297407"/>
                    <a:pt x="1000817" y="334111"/>
                  </a:cubicBezTo>
                  <a:cubicBezTo>
                    <a:pt x="964113" y="370815"/>
                    <a:pt x="914331" y="391436"/>
                    <a:pt x="862423" y="391436"/>
                  </a:cubicBezTo>
                  <a:lnTo>
                    <a:pt x="195718" y="391436"/>
                  </a:lnTo>
                  <a:cubicBezTo>
                    <a:pt x="143810" y="391436"/>
                    <a:pt x="94029" y="370815"/>
                    <a:pt x="57324" y="334111"/>
                  </a:cubicBezTo>
                  <a:cubicBezTo>
                    <a:pt x="20620" y="297407"/>
                    <a:pt x="0" y="247625"/>
                    <a:pt x="0" y="195718"/>
                  </a:cubicBezTo>
                  <a:lnTo>
                    <a:pt x="0" y="195718"/>
                  </a:lnTo>
                  <a:cubicBezTo>
                    <a:pt x="0" y="143810"/>
                    <a:pt x="20620" y="94029"/>
                    <a:pt x="57324" y="57324"/>
                  </a:cubicBezTo>
                  <a:cubicBezTo>
                    <a:pt x="94029" y="20620"/>
                    <a:pt x="143810" y="0"/>
                    <a:pt x="195718" y="0"/>
                  </a:cubicBezTo>
                  <a:close/>
                </a:path>
              </a:pathLst>
            </a:custGeom>
            <a:solidFill>
              <a:srgbClr val="FE705D"/>
            </a:solidFill>
          </p:spPr>
          <p:txBody>
            <a:bodyPr/>
            <a:lstStyle/>
            <a:p>
              <a:endParaRPr lang="en-US"/>
            </a:p>
          </p:txBody>
        </p:sp>
        <p:sp>
          <p:nvSpPr>
            <p:cNvPr id="11" name="TextBox 11"/>
            <p:cNvSpPr txBox="1"/>
            <p:nvPr/>
          </p:nvSpPr>
          <p:spPr>
            <a:xfrm>
              <a:off x="0" y="-28575"/>
              <a:ext cx="1058141" cy="420011"/>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rot="-514838">
            <a:off x="5154084" y="1244827"/>
            <a:ext cx="1261010" cy="1207417"/>
          </a:xfrm>
          <a:custGeom>
            <a:avLst/>
            <a:gdLst/>
            <a:ahLst/>
            <a:cxnLst/>
            <a:rect l="l" t="t" r="r" b="b"/>
            <a:pathLst>
              <a:path w="1261010" h="1207417">
                <a:moveTo>
                  <a:pt x="0" y="0"/>
                </a:moveTo>
                <a:lnTo>
                  <a:pt x="1261009" y="0"/>
                </a:lnTo>
                <a:lnTo>
                  <a:pt x="1261009" y="1207417"/>
                </a:lnTo>
                <a:lnTo>
                  <a:pt x="0" y="1207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6207865" y="5675217"/>
            <a:ext cx="3545735" cy="1540900"/>
            <a:chOff x="0" y="0"/>
            <a:chExt cx="4584265" cy="1704405"/>
          </a:xfrm>
        </p:grpSpPr>
        <p:grpSp>
          <p:nvGrpSpPr>
            <p:cNvPr id="14" name="Group 14"/>
            <p:cNvGrpSpPr/>
            <p:nvPr/>
          </p:nvGrpSpPr>
          <p:grpSpPr>
            <a:xfrm>
              <a:off x="0" y="0"/>
              <a:ext cx="4584265" cy="1704405"/>
              <a:chOff x="0" y="0"/>
              <a:chExt cx="1273407" cy="473446"/>
            </a:xfrm>
          </p:grpSpPr>
          <p:sp>
            <p:nvSpPr>
              <p:cNvPr id="15" name="Freeform 15"/>
              <p:cNvSpPr/>
              <p:nvPr/>
            </p:nvSpPr>
            <p:spPr>
              <a:xfrm>
                <a:off x="0" y="0"/>
                <a:ext cx="1273407" cy="473446"/>
              </a:xfrm>
              <a:custGeom>
                <a:avLst/>
                <a:gdLst/>
                <a:ahLst/>
                <a:cxnLst/>
                <a:rect l="l" t="t" r="r" b="b"/>
                <a:pathLst>
                  <a:path w="1273407" h="473446">
                    <a:moveTo>
                      <a:pt x="0" y="0"/>
                    </a:moveTo>
                    <a:lnTo>
                      <a:pt x="1273407" y="0"/>
                    </a:lnTo>
                    <a:lnTo>
                      <a:pt x="1273407" y="473446"/>
                    </a:lnTo>
                    <a:lnTo>
                      <a:pt x="0" y="473446"/>
                    </a:lnTo>
                    <a:close/>
                  </a:path>
                </a:pathLst>
              </a:custGeom>
              <a:solidFill>
                <a:srgbClr val="6B59CD"/>
              </a:solidFill>
            </p:spPr>
            <p:txBody>
              <a:bodyPr/>
              <a:lstStyle/>
              <a:p>
                <a:endParaRPr lang="en-US"/>
              </a:p>
            </p:txBody>
          </p:sp>
          <p:sp>
            <p:nvSpPr>
              <p:cNvPr id="16" name="TextBox 16"/>
              <p:cNvSpPr txBox="1"/>
              <p:nvPr/>
            </p:nvSpPr>
            <p:spPr>
              <a:xfrm>
                <a:off x="0" y="-28575"/>
                <a:ext cx="1273407" cy="502021"/>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246664" y="134902"/>
              <a:ext cx="4174728" cy="1380482"/>
            </a:xfrm>
            <a:prstGeom prst="rect">
              <a:avLst/>
            </a:prstGeom>
          </p:spPr>
          <p:txBody>
            <a:bodyPr lIns="0" tIns="0" rIns="0" bIns="0" rtlCol="0" anchor="t">
              <a:spAutoFit/>
            </a:bodyPr>
            <a:lstStyle/>
            <a:p>
              <a:pPr algn="ctr">
                <a:lnSpc>
                  <a:spcPts val="2782"/>
                </a:lnSpc>
              </a:pPr>
              <a:r>
                <a:rPr lang="en-US" sz="1987">
                  <a:solidFill>
                    <a:srgbClr val="FFFFFF"/>
                  </a:solidFill>
                  <a:latin typeface="Montserrat"/>
                  <a:ea typeface="Montserrat"/>
                  <a:cs typeface="Montserrat"/>
                  <a:sym typeface="Montserrat"/>
                </a:rPr>
                <a:t>ASWIN BISATI</a:t>
              </a:r>
            </a:p>
            <a:p>
              <a:pPr algn="ctr">
                <a:lnSpc>
                  <a:spcPts val="2782"/>
                </a:lnSpc>
              </a:pPr>
              <a:r>
                <a:rPr lang="en-US" sz="1987">
                  <a:solidFill>
                    <a:srgbClr val="FFFFFF"/>
                  </a:solidFill>
                  <a:latin typeface="Montserrat"/>
                  <a:ea typeface="Montserrat"/>
                  <a:cs typeface="Montserrat"/>
                  <a:sym typeface="Montserrat"/>
                </a:rPr>
                <a:t>SUMA TIRUKKOVALLURI</a:t>
              </a:r>
            </a:p>
            <a:p>
              <a:pPr algn="ctr">
                <a:lnSpc>
                  <a:spcPts val="2782"/>
                </a:lnSpc>
                <a:spcBef>
                  <a:spcPct val="0"/>
                </a:spcBef>
              </a:pPr>
              <a:r>
                <a:rPr lang="en-US" sz="1987">
                  <a:solidFill>
                    <a:srgbClr val="FFFFFF"/>
                  </a:solidFill>
                  <a:latin typeface="Montserrat"/>
                  <a:ea typeface="Montserrat"/>
                  <a:cs typeface="Montserrat"/>
                  <a:sym typeface="Montserrat"/>
                </a:rPr>
                <a:t>HITESH SANCHETI</a:t>
              </a:r>
            </a:p>
          </p:txBody>
        </p:sp>
      </p:grpSp>
      <p:sp>
        <p:nvSpPr>
          <p:cNvPr id="18" name="Freeform 18"/>
          <p:cNvSpPr/>
          <p:nvPr/>
        </p:nvSpPr>
        <p:spPr>
          <a:xfrm>
            <a:off x="1561242" y="4956902"/>
            <a:ext cx="1451140" cy="1436628"/>
          </a:xfrm>
          <a:custGeom>
            <a:avLst/>
            <a:gdLst/>
            <a:ahLst/>
            <a:cxnLst/>
            <a:rect l="l" t="t" r="r" b="b"/>
            <a:pathLst>
              <a:path w="1451140" h="1436628">
                <a:moveTo>
                  <a:pt x="0" y="0"/>
                </a:moveTo>
                <a:lnTo>
                  <a:pt x="1451140" y="0"/>
                </a:lnTo>
                <a:lnTo>
                  <a:pt x="1451140" y="1436629"/>
                </a:lnTo>
                <a:lnTo>
                  <a:pt x="0" y="1436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TextBox 19"/>
          <p:cNvSpPr txBox="1"/>
          <p:nvPr/>
        </p:nvSpPr>
        <p:spPr>
          <a:xfrm rot="-211442">
            <a:off x="3145945" y="2664096"/>
            <a:ext cx="1745759" cy="818230"/>
          </a:xfrm>
          <a:prstGeom prst="rect">
            <a:avLst/>
          </a:prstGeom>
        </p:spPr>
        <p:txBody>
          <a:bodyPr lIns="0" tIns="0" rIns="0" bIns="0" rtlCol="0" anchor="t">
            <a:spAutoFit/>
          </a:bodyPr>
          <a:lstStyle/>
          <a:p>
            <a:pPr algn="ctr">
              <a:lnSpc>
                <a:spcPts val="6671"/>
              </a:lnSpc>
            </a:pPr>
            <a:r>
              <a:rPr lang="en-US" sz="4765">
                <a:solidFill>
                  <a:srgbClr val="000000"/>
                </a:solidFill>
                <a:latin typeface="Glacial Indifference"/>
                <a:ea typeface="Glacial Indifference"/>
                <a:cs typeface="Glacial Indifference"/>
                <a:sym typeface="Glacial Indifference"/>
              </a:rPr>
              <a:t>YOU</a:t>
            </a:r>
          </a:p>
        </p:txBody>
      </p:sp>
      <p:sp>
        <p:nvSpPr>
          <p:cNvPr id="20" name="TextBox 20"/>
          <p:cNvSpPr txBox="1"/>
          <p:nvPr/>
        </p:nvSpPr>
        <p:spPr>
          <a:xfrm>
            <a:off x="2387561" y="155328"/>
            <a:ext cx="4559563" cy="323527"/>
          </a:xfrm>
          <a:prstGeom prst="rect">
            <a:avLst/>
          </a:prstGeom>
        </p:spPr>
        <p:txBody>
          <a:bodyPr lIns="0" tIns="0" rIns="0" bIns="0" rtlCol="0" anchor="t">
            <a:spAutoFit/>
          </a:bodyPr>
          <a:lstStyle/>
          <a:p>
            <a:pPr algn="l">
              <a:lnSpc>
                <a:spcPts val="2642"/>
              </a:lnSpc>
            </a:pPr>
            <a:r>
              <a:rPr lang="en-US" sz="1887" b="1">
                <a:solidFill>
                  <a:srgbClr val="FAFAFA"/>
                </a:solidFill>
                <a:latin typeface="Montserrat Bold"/>
                <a:ea typeface="Montserrat Bold"/>
                <a:cs typeface="Montserrat Bold"/>
                <a:sym typeface="Montserrat Bold"/>
              </a:rPr>
              <a:t>MKT-568 - MARKETING ANALYTICS</a:t>
            </a:r>
          </a:p>
        </p:txBody>
      </p:sp>
      <p:sp>
        <p:nvSpPr>
          <p:cNvPr id="21" name="TextBox 21"/>
          <p:cNvSpPr txBox="1"/>
          <p:nvPr/>
        </p:nvSpPr>
        <p:spPr>
          <a:xfrm>
            <a:off x="7388140" y="5228424"/>
            <a:ext cx="1292721" cy="323527"/>
          </a:xfrm>
          <a:prstGeom prst="rect">
            <a:avLst/>
          </a:prstGeom>
        </p:spPr>
        <p:txBody>
          <a:bodyPr lIns="0" tIns="0" rIns="0" bIns="0" rtlCol="0" anchor="t">
            <a:spAutoFit/>
          </a:bodyPr>
          <a:lstStyle/>
          <a:p>
            <a:pPr algn="ctr">
              <a:lnSpc>
                <a:spcPts val="2642"/>
              </a:lnSpc>
              <a:spcBef>
                <a:spcPct val="0"/>
              </a:spcBef>
            </a:pPr>
            <a:r>
              <a:rPr lang="en-US" sz="1887">
                <a:solidFill>
                  <a:srgbClr val="FFFFFF"/>
                </a:solidFill>
                <a:latin typeface="Montserrat"/>
                <a:ea typeface="Montserrat"/>
                <a:cs typeface="Montserrat"/>
                <a:sym typeface="Montserrat"/>
              </a:rPr>
              <a:t>GROUP 10 </a:t>
            </a:r>
          </a:p>
        </p:txBody>
      </p:sp>
      <p:sp>
        <p:nvSpPr>
          <p:cNvPr id="22" name="TextBox 22"/>
          <p:cNvSpPr txBox="1"/>
          <p:nvPr/>
        </p:nvSpPr>
        <p:spPr>
          <a:xfrm>
            <a:off x="731520" y="4436239"/>
            <a:ext cx="3486150" cy="413062"/>
          </a:xfrm>
          <a:prstGeom prst="rect">
            <a:avLst/>
          </a:prstGeom>
        </p:spPr>
        <p:txBody>
          <a:bodyPr lIns="0" tIns="0" rIns="0" bIns="0" rtlCol="0" anchor="t">
            <a:spAutoFit/>
          </a:bodyPr>
          <a:lstStyle/>
          <a:p>
            <a:pPr algn="ctr">
              <a:lnSpc>
                <a:spcPts val="3482"/>
              </a:lnSpc>
              <a:spcBef>
                <a:spcPct val="0"/>
              </a:spcBef>
            </a:pPr>
            <a:r>
              <a:rPr lang="en-US" sz="2487">
                <a:solidFill>
                  <a:srgbClr val="FFFFFF"/>
                </a:solidFill>
                <a:latin typeface="Montserrat"/>
                <a:ea typeface="Montserrat"/>
                <a:cs typeface="Montserrat"/>
                <a:sym typeface="Montserrat"/>
              </a:rPr>
              <a:t>OPEN TO QUESTIONS</a:t>
            </a:r>
          </a:p>
        </p:txBody>
      </p:sp>
      <p:grpSp>
        <p:nvGrpSpPr>
          <p:cNvPr id="23" name="Group 23"/>
          <p:cNvGrpSpPr>
            <a:grpSpLocks noChangeAspect="1"/>
          </p:cNvGrpSpPr>
          <p:nvPr/>
        </p:nvGrpSpPr>
        <p:grpSpPr>
          <a:xfrm>
            <a:off x="7198414" y="1051945"/>
            <a:ext cx="1672173" cy="3308681"/>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CC99"/>
            </a:solidFill>
          </p:spPr>
          <p:txBody>
            <a:bodyPr/>
            <a:lstStyle/>
            <a:p>
              <a:endParaRPr lang="en-US"/>
            </a:p>
          </p:txBody>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9992" t="-7257" r="-17840" b="-1993"/>
              </a:stretch>
            </a:blipFill>
          </p:spPr>
          <p:txBody>
            <a:bodyPr/>
            <a:lstStyle/>
            <a:p>
              <a:endParaRPr lang="en-US"/>
            </a:p>
          </p:txBody>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000000"/>
            </a:solidFill>
          </p:spPr>
          <p:txBody>
            <a:bodyPr/>
            <a:lstStyle/>
            <a:p>
              <a:endParaRPr lang="en-US"/>
            </a:p>
          </p:txBody>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000000"/>
            </a:solidFill>
          </p:spPr>
          <p:txBody>
            <a:bodyPr/>
            <a:lstStyle/>
            <a:p>
              <a:endParaRPr lang="en-US"/>
            </a:p>
          </p:txBody>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AFAFA"/>
            </a:solidFill>
          </p:spPr>
          <p:txBody>
            <a:bodyPr/>
            <a:lstStyle/>
            <a:p>
              <a:endParaRPr lang="en-US"/>
            </a:p>
          </p:txBody>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AFAFA"/>
            </a:solidFill>
          </p:spPr>
          <p:txBody>
            <a:bodyPr/>
            <a:lstStyle/>
            <a:p>
              <a:endParaRPr lang="en-US"/>
            </a:p>
          </p:txBody>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AFAFA"/>
            </a:solidFill>
          </p:spPr>
          <p:txBody>
            <a:bodyPr/>
            <a:lstStyle/>
            <a:p>
              <a:endParaRPr lang="en-US"/>
            </a:p>
          </p:txBody>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AFAFA"/>
            </a:solidFill>
          </p:spPr>
          <p:txBody>
            <a:bodyPr/>
            <a:lstStyle/>
            <a:p>
              <a:endParaRPr lang="en-US"/>
            </a:p>
          </p:txBody>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AFAFA"/>
            </a:solidFill>
          </p:spPr>
          <p:txBody>
            <a:bodyPr/>
            <a:lstStyle/>
            <a:p>
              <a:endParaRPr lang="en-US"/>
            </a:p>
          </p:txBody>
        </p:sp>
      </p:gr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501</TotalTime>
  <Words>987</Words>
  <Application>Microsoft Office PowerPoint</Application>
  <PresentationFormat>Custom</PresentationFormat>
  <Paragraphs>153</Paragraphs>
  <Slides>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League Gothic</vt:lpstr>
      <vt:lpstr>Arial</vt:lpstr>
      <vt:lpstr>Poppins Bold</vt:lpstr>
      <vt:lpstr>Montserrat Bold</vt:lpstr>
      <vt:lpstr>Montserrat</vt:lpstr>
      <vt:lpstr>Glacial Indifference</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Illustrated Graphic Social Media Report Presentation</dc:title>
  <dc:creator>ASWIN KUMAR</dc:creator>
  <cp:lastModifiedBy>Kumar, Aswin</cp:lastModifiedBy>
  <cp:revision>9</cp:revision>
  <dcterms:created xsi:type="dcterms:W3CDTF">2006-08-16T00:00:00Z</dcterms:created>
  <dcterms:modified xsi:type="dcterms:W3CDTF">2025-01-27T03:23:41Z</dcterms:modified>
  <dc:identifier>DAGY7ddfKTo</dc:identifier>
</cp:coreProperties>
</file>